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5" r:id="rId3"/>
    <p:sldId id="278" r:id="rId4"/>
    <p:sldId id="283" r:id="rId5"/>
    <p:sldId id="279" r:id="rId6"/>
    <p:sldId id="280" r:id="rId7"/>
    <p:sldId id="282" r:id="rId8"/>
    <p:sldId id="281" r:id="rId9"/>
    <p:sldId id="284" r:id="rId10"/>
    <p:sldId id="271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DFE0A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456" y="-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C69F034-5371-43A3-81C0-5478BDAD8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97237809-3273-455F-BF11-C2EDEDFF1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CBA1C174-CB56-43E4-88A1-56EB42D27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34DFF-AF6E-4C7C-BF55-7D42301C260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BEF59260-6157-44FE-AB93-222CCA285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6CC38C8-939C-4893-ABD1-59418CB3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BEE8E-265C-4FA2-AE83-090A855382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0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4A830D2-3219-4D85-A39F-F071E2E07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FE9BE6CA-A4F0-47DF-B50C-F17DD345D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9EDED15C-6E5A-4467-A217-D64C2B6C3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34DFF-AF6E-4C7C-BF55-7D42301C260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95FAD203-2D4A-4400-95CC-3B5DC0E16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474EEA39-1937-461E-A244-5BBB73543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BEE8E-265C-4FA2-AE83-090A855382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019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xmlns="" id="{8D4F2746-89E3-4108-8D3A-B38A8F0EA0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1897C36C-11C5-4CE3-919D-B7A17B48B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4A85CDA4-1F5D-4530-A851-A079A26BD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34DFF-AF6E-4C7C-BF55-7D42301C260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32B7D361-9CC8-4819-AA57-4DD65DE0E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4EF6419-66B4-4E20-B55C-774C39E42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BEE8E-265C-4FA2-AE83-090A855382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611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9B44AD6-394F-4B8C-9F8F-73C8653D4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3CA1FB1E-3085-462B-837F-00DCDD194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E97201BC-C924-42E8-8EAF-50AC0003C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34DFF-AF6E-4C7C-BF55-7D42301C260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4E37A407-CFE5-4A9B-B8FB-C2EB97F14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A8E0386C-ABEC-4831-81C4-79CFE6941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BEE8E-265C-4FA2-AE83-090A855382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420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F7FDD6F-0DEB-485E-8A47-9C6AE536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C740573B-EA65-4DAE-8A1A-FD8C3A6E1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3877B493-7FB5-4CDD-A467-138E03848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34DFF-AF6E-4C7C-BF55-7D42301C260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5C9CCF2-1C71-493C-93D8-26691C52D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59651A4C-25C7-4C23-8F24-C552F7D1D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BEE8E-265C-4FA2-AE83-090A855382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714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C7FC193-7A9E-46FF-9511-1EA9F56DC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5CEDC16-7378-4A8F-8583-F8CA7E6D4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81C3334D-058C-4090-B468-AEB1D3959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42B2504B-ED2E-45A2-9FF6-B3AFE4C4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34DFF-AF6E-4C7C-BF55-7D42301C260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5F505905-82D9-48C0-B243-66331D7CB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B5615863-DECD-478E-8A7D-2B46546BC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BEE8E-265C-4FA2-AE83-090A855382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537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55AFF56-55F7-4688-9346-D03BDCF11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0034F2ED-A98B-455E-A951-81654C34A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45715DE8-9DD7-4AF3-B958-D7767D5BE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76ECC36D-5BB3-4851-920B-F4CB39CD0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6D217777-B835-411A-8B62-19D77B925E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="" id="{FBC0900A-8C3D-41AB-84EE-66794996B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34DFF-AF6E-4C7C-BF55-7D42301C260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="" id="{56FAFCFD-3E26-471E-9149-F03CFAC4C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="" id="{1826B904-60BC-4103-A4BE-BF27CE182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BEE8E-265C-4FA2-AE83-090A855382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923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70BF77F-C934-46BA-8E8A-1581BBAE7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5D75792C-D5D7-4426-A94B-98E5DC83A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34DFF-AF6E-4C7C-BF55-7D42301C260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DE368560-8427-452E-ADF6-3D4BDAEBD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88ABE44B-09C7-43F5-BD85-7BFB34B7D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BEE8E-265C-4FA2-AE83-090A855382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873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4634DE8A-B187-4A43-9490-A16FF313B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34DFF-AF6E-4C7C-BF55-7D42301C260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78F04F35-4D85-4DCD-AD52-83F89905E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9F0C6B34-BF64-4A9C-B489-64A5DE8A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BEE8E-265C-4FA2-AE83-090A855382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31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B47CA58-7A29-4995-88AF-1C509EE88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C000F4D1-BE32-4712-9EA1-01ABB143A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30C6C111-A649-4367-ADAE-5D9AC55DF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DE13CB3A-CE47-465B-AA3E-0FD0C60A0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34DFF-AF6E-4C7C-BF55-7D42301C260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6038B44E-E3D4-4B93-BE37-C2FA5E68D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03F453BE-8149-4534-AC82-01C291780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BEE8E-265C-4FA2-AE83-090A855382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666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BEC10B7-DCD3-431E-AE21-50E08AC3B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="" id="{8A96AB1B-E201-46E2-A93F-0AF9B883C6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C7E57476-74EB-43CB-8CCD-4EA04B555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C4583597-1845-4A04-A973-0E7699192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34DFF-AF6E-4C7C-BF55-7D42301C260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2DC41867-4CD3-4C13-8EAD-852B7DE8F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959423BA-B8B9-4516-B413-B71A9AF34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BEE8E-265C-4FA2-AE83-090A855382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109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45C4DD70-5583-4B0A-AA91-8A958D133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C2890FDF-A077-417B-96F6-92CE51C3E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F26C07C4-5CBC-4CFA-A1D8-F12B5A11F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34DFF-AF6E-4C7C-BF55-7D42301C260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C8D32F08-AA51-4AFD-BFD0-0AE695C1C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0A5B8760-557B-47C6-8B3F-15B7F88D2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BEE8E-265C-4FA2-AE83-090A855382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280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8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3.pn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14.jpg"/><Relationship Id="rId8" Type="http://schemas.openxmlformats.org/officeDocument/2006/relationships/image" Target="../media/image15.jpg"/><Relationship Id="rId9" Type="http://schemas.openxmlformats.org/officeDocument/2006/relationships/image" Target="../media/image16.jpg"/><Relationship Id="rId10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jpg"/><Relationship Id="rId12" Type="http://schemas.openxmlformats.org/officeDocument/2006/relationships/image" Target="../media/image35.jpg"/><Relationship Id="rId13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Relationship Id="rId3" Type="http://schemas.openxmlformats.org/officeDocument/2006/relationships/image" Target="../media/image3.pn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7" Type="http://schemas.openxmlformats.org/officeDocument/2006/relationships/image" Target="../media/image30.jpg"/><Relationship Id="rId8" Type="http://schemas.openxmlformats.org/officeDocument/2006/relationships/image" Target="../media/image31.jpg"/><Relationship Id="rId9" Type="http://schemas.openxmlformats.org/officeDocument/2006/relationships/image" Target="../media/image32.jpg"/><Relationship Id="rId10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jp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Relationship Id="rId3" Type="http://schemas.openxmlformats.org/officeDocument/2006/relationships/image" Target="../media/image3.png"/><Relationship Id="rId4" Type="http://schemas.openxmlformats.org/officeDocument/2006/relationships/image" Target="../media/image38.png"/><Relationship Id="rId5" Type="http://schemas.openxmlformats.org/officeDocument/2006/relationships/image" Target="../media/image38.svg"/><Relationship Id="rId6" Type="http://schemas.openxmlformats.org/officeDocument/2006/relationships/image" Target="../media/image9.jpg"/><Relationship Id="rId7" Type="http://schemas.openxmlformats.org/officeDocument/2006/relationships/image" Target="../media/image39.jpg"/><Relationship Id="rId8" Type="http://schemas.openxmlformats.org/officeDocument/2006/relationships/image" Target="../media/image40.png"/><Relationship Id="rId9" Type="http://schemas.openxmlformats.org/officeDocument/2006/relationships/image" Target="../media/image41.svg"/><Relationship Id="rId10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/>
        </p:nvSpPr>
        <p:spPr>
          <a:xfrm>
            <a:off x="1779332" y="248583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/>
          </a:p>
        </p:txBody>
      </p:sp>
      <p:sp>
        <p:nvSpPr>
          <p:cNvPr id="3" name="Subtitel 2"/>
          <p:cNvSpPr>
            <a:spLocks noGrp="1"/>
          </p:cNvSpPr>
          <p:nvPr/>
        </p:nvSpPr>
        <p:spPr>
          <a:xfrm>
            <a:off x="2465132" y="5370428"/>
            <a:ext cx="6400800" cy="1479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4000" b="1" dirty="0" smtClean="0">
                <a:solidFill>
                  <a:srgbClr val="3366FF"/>
                </a:solidFill>
              </a:rPr>
              <a:t>12 Maria Hoop</a:t>
            </a:r>
          </a:p>
          <a:p>
            <a:r>
              <a:rPr lang="nl-NL" sz="4000" b="1" smtClean="0">
                <a:solidFill>
                  <a:srgbClr val="3366FF"/>
                </a:solidFill>
              </a:rPr>
              <a:t>De Hoeskamer</a:t>
            </a:r>
            <a:endParaRPr lang="nl-NL" sz="4000" b="1" dirty="0">
              <a:solidFill>
                <a:srgbClr val="3366FF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163" y="7945"/>
            <a:ext cx="7826505" cy="53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DE82"/>
            </a:gs>
            <a:gs pos="100000">
              <a:schemeClr val="bg1"/>
            </a:gs>
            <a:gs pos="100000">
              <a:schemeClr val="bg1">
                <a:lumMod val="81000"/>
              </a:schemeClr>
            </a:gs>
            <a:gs pos="82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>
            <a:extLst>
              <a:ext uri="{FF2B5EF4-FFF2-40B4-BE49-F238E27FC236}">
                <a16:creationId xmlns:a16="http://schemas.microsoft.com/office/drawing/2014/main" xmlns="" id="{C27054D9-17C1-40B2-B15A-A1E4253CC71E}"/>
              </a:ext>
            </a:extLst>
          </p:cNvPr>
          <p:cNvSpPr txBox="1">
            <a:spLocks/>
          </p:cNvSpPr>
          <p:nvPr/>
        </p:nvSpPr>
        <p:spPr>
          <a:xfrm>
            <a:off x="366507" y="177739"/>
            <a:ext cx="11883179" cy="658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3600" b="1" dirty="0">
                <a:solidFill>
                  <a:srgbClr val="006600"/>
                </a:solidFill>
              </a:rPr>
              <a:t>Vragen, opmerkingen en/of ideeën?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EC3F8265-9664-48B9-AD30-C2D875A15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947" y="1258052"/>
            <a:ext cx="4296539" cy="488103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5369C07E-F5AF-447A-ABC9-A61405435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54" y="6000750"/>
            <a:ext cx="4953000" cy="7620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xmlns="" id="{FCFB7A6F-6270-4680-BB5D-9EF5E6A3CAED}"/>
              </a:ext>
            </a:extLst>
          </p:cNvPr>
          <p:cNvSpPr txBox="1">
            <a:spLocks/>
          </p:cNvSpPr>
          <p:nvPr/>
        </p:nvSpPr>
        <p:spPr>
          <a:xfrm>
            <a:off x="148046" y="6381750"/>
            <a:ext cx="7243354" cy="3934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000" i="1" dirty="0">
                <a:solidFill>
                  <a:srgbClr val="0000FF"/>
                </a:solidFill>
                <a:latin typeface="+mn-lt"/>
              </a:rPr>
              <a:t>Gemeenschapshuis De Annendaal </a:t>
            </a:r>
            <a:r>
              <a:rPr lang="nl-NL" sz="2000" b="1" i="1" dirty="0">
                <a:solidFill>
                  <a:srgbClr val="0000FF"/>
                </a:solidFill>
                <a:latin typeface="+mn-lt"/>
              </a:rPr>
              <a:t>– De hoeskamer van Maria Hoop</a:t>
            </a:r>
          </a:p>
        </p:txBody>
      </p:sp>
    </p:spTree>
    <p:extLst>
      <p:ext uri="{BB962C8B-B14F-4D97-AF65-F5344CB8AC3E}">
        <p14:creationId xmlns:p14="http://schemas.microsoft.com/office/powerpoint/2010/main" val="36697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DE82"/>
            </a:gs>
            <a:gs pos="100000">
              <a:schemeClr val="bg1"/>
            </a:gs>
            <a:gs pos="100000">
              <a:schemeClr val="bg1">
                <a:lumMod val="81000"/>
              </a:schemeClr>
            </a:gs>
            <a:gs pos="82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590085A-E230-40E3-910A-7AADFE6F3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8427"/>
            <a:ext cx="9144000" cy="2309256"/>
          </a:xfrm>
        </p:spPr>
        <p:txBody>
          <a:bodyPr anchor="t">
            <a:noAutofit/>
          </a:bodyPr>
          <a:lstStyle/>
          <a:p>
            <a:r>
              <a:rPr lang="nl-NL" sz="8000" b="1" dirty="0">
                <a:solidFill>
                  <a:srgbClr val="006600"/>
                </a:solidFill>
                <a:latin typeface="+mn-lt"/>
              </a:rPr>
              <a:t>De hoeskamer van Maria Hoop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2DD3242E-576C-461C-A520-553AEBC03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189" y="2778097"/>
            <a:ext cx="7877175" cy="343087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xmlns="" id="{A2B8A5F6-07A0-461D-936D-AC351BADE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54" y="6000750"/>
            <a:ext cx="4953000" cy="762000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xmlns="" id="{0C30E81D-AFBD-4D8B-AFD8-2EC484E1DA34}"/>
              </a:ext>
            </a:extLst>
          </p:cNvPr>
          <p:cNvSpPr txBox="1">
            <a:spLocks/>
          </p:cNvSpPr>
          <p:nvPr/>
        </p:nvSpPr>
        <p:spPr>
          <a:xfrm>
            <a:off x="148046" y="6381750"/>
            <a:ext cx="7243354" cy="3934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000" i="1" dirty="0">
                <a:solidFill>
                  <a:srgbClr val="0000FF"/>
                </a:solidFill>
                <a:latin typeface="+mn-lt"/>
              </a:rPr>
              <a:t>Gemeenschapshuis De Annendaal </a:t>
            </a:r>
            <a:r>
              <a:rPr lang="nl-NL" sz="2000" b="1" i="1" dirty="0">
                <a:solidFill>
                  <a:srgbClr val="0000FF"/>
                </a:solidFill>
                <a:latin typeface="+mn-lt"/>
              </a:rPr>
              <a:t>– De hoeskamer van Maria Hoop</a:t>
            </a:r>
          </a:p>
        </p:txBody>
      </p:sp>
    </p:spTree>
    <p:extLst>
      <p:ext uri="{BB962C8B-B14F-4D97-AF65-F5344CB8AC3E}">
        <p14:creationId xmlns:p14="http://schemas.microsoft.com/office/powerpoint/2010/main" val="2423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DE82"/>
            </a:gs>
            <a:gs pos="100000">
              <a:schemeClr val="bg1"/>
            </a:gs>
            <a:gs pos="100000">
              <a:schemeClr val="bg1">
                <a:lumMod val="81000"/>
              </a:schemeClr>
            </a:gs>
            <a:gs pos="82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C6D6ABB1-7858-401F-B0B2-D8C16FA212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xmlns="" id="{B9F2DDA4-79ED-466D-A530-78D9BB36F763}"/>
              </a:ext>
            </a:extLst>
          </p:cNvPr>
          <p:cNvSpPr txBox="1">
            <a:spLocks/>
          </p:cNvSpPr>
          <p:nvPr/>
        </p:nvSpPr>
        <p:spPr>
          <a:xfrm>
            <a:off x="148046" y="160713"/>
            <a:ext cx="11808822" cy="6317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b="1">
                <a:solidFill>
                  <a:srgbClr val="006600"/>
                </a:solidFill>
                <a:latin typeface="+mn-lt"/>
              </a:rPr>
              <a:t>Het dorp Maria Hoop</a:t>
            </a:r>
            <a:endParaRPr lang="nl-NL" sz="4000" b="1" dirty="0">
              <a:solidFill>
                <a:srgbClr val="006600"/>
              </a:solidFill>
              <a:latin typeface="+mn-lt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0E485FAB-DA3F-474D-89A3-331C94F69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54" y="6000750"/>
            <a:ext cx="4953000" cy="762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8EDFC98E-E5D6-46E1-A298-62D2A9BFD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147" y="895350"/>
            <a:ext cx="5324475" cy="54864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xmlns="" id="{8723F414-6386-45D9-837E-71F52B04D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688">
            <a:off x="2755577" y="925137"/>
            <a:ext cx="5693991" cy="508535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11B7BF9A-3B03-4BE8-B580-C9D4A8AAE4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1"/>
          <a:stretch/>
        </p:blipFill>
        <p:spPr>
          <a:xfrm rot="21195276">
            <a:off x="3655967" y="1076666"/>
            <a:ext cx="5112239" cy="463728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xmlns="" id="{3EF52D10-3291-4830-95CF-92D33CAA98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77">
            <a:off x="2950487" y="1038320"/>
            <a:ext cx="5601164" cy="515652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xmlns="" id="{626E61F5-533E-4550-A729-9D0B9BE3FC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645">
            <a:off x="1245646" y="1705302"/>
            <a:ext cx="9022854" cy="3611941"/>
          </a:xfrm>
          <a:prstGeom prst="rect">
            <a:avLst/>
          </a:prstGeom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xmlns="" id="{BC3838F4-2FB7-4783-9A1D-4FAE18017211}"/>
              </a:ext>
            </a:extLst>
          </p:cNvPr>
          <p:cNvSpPr txBox="1">
            <a:spLocks/>
          </p:cNvSpPr>
          <p:nvPr/>
        </p:nvSpPr>
        <p:spPr>
          <a:xfrm rot="1601110">
            <a:off x="8796015" y="1023019"/>
            <a:ext cx="3358811" cy="612138"/>
          </a:xfrm>
          <a:prstGeom prst="rect">
            <a:avLst/>
          </a:prstGeom>
          <a:solidFill>
            <a:srgbClr val="EDFE0A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u="sng" dirty="0">
                <a:solidFill>
                  <a:srgbClr val="0000FF"/>
                </a:solidFill>
                <a:latin typeface="+mn-lt"/>
              </a:rPr>
              <a:t>+</a:t>
            </a:r>
            <a:r>
              <a:rPr lang="nl-NL" sz="3200" b="1" dirty="0">
                <a:solidFill>
                  <a:srgbClr val="0000FF"/>
                </a:solidFill>
                <a:latin typeface="+mn-lt"/>
              </a:rPr>
              <a:t> 1.300 inwoners</a:t>
            </a:r>
            <a:endParaRPr lang="nl-NL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xmlns="" id="{7A3874B8-E903-4ACE-A20D-59E05C63F7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847">
            <a:off x="1779986" y="1587324"/>
            <a:ext cx="3209781" cy="718699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xmlns="" id="{B44D3AE7-80A8-4109-982B-AE8622F4C5AB}"/>
              </a:ext>
            </a:extLst>
          </p:cNvPr>
          <p:cNvSpPr txBox="1">
            <a:spLocks/>
          </p:cNvSpPr>
          <p:nvPr/>
        </p:nvSpPr>
        <p:spPr>
          <a:xfrm rot="20795567">
            <a:off x="418776" y="5236904"/>
            <a:ext cx="3358811" cy="612138"/>
          </a:xfrm>
          <a:prstGeom prst="rect">
            <a:avLst/>
          </a:prstGeom>
          <a:solidFill>
            <a:srgbClr val="EDFE0A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u="sng" dirty="0">
                <a:solidFill>
                  <a:srgbClr val="0000FF"/>
                </a:solidFill>
                <a:latin typeface="+mn-lt"/>
              </a:rPr>
              <a:t>+</a:t>
            </a:r>
            <a:r>
              <a:rPr lang="nl-NL" sz="3200" b="1" dirty="0">
                <a:solidFill>
                  <a:srgbClr val="0000FF"/>
                </a:solidFill>
                <a:latin typeface="+mn-lt"/>
              </a:rPr>
              <a:t> 15 verenigingen</a:t>
            </a:r>
            <a:endParaRPr lang="nl-NL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xmlns="" id="{FCE99B1B-D2BB-42D1-BE3E-61AE390EA8A2}"/>
              </a:ext>
            </a:extLst>
          </p:cNvPr>
          <p:cNvSpPr txBox="1">
            <a:spLocks/>
          </p:cNvSpPr>
          <p:nvPr/>
        </p:nvSpPr>
        <p:spPr>
          <a:xfrm rot="2052738">
            <a:off x="7529688" y="2713236"/>
            <a:ext cx="1653749" cy="612138"/>
          </a:xfrm>
          <a:prstGeom prst="rect">
            <a:avLst/>
          </a:prstGeom>
          <a:solidFill>
            <a:srgbClr val="EDFE0A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solidFill>
                  <a:srgbClr val="0000FF"/>
                </a:solidFill>
                <a:latin typeface="+mn-lt"/>
              </a:rPr>
              <a:t>Bosrijk</a:t>
            </a:r>
            <a:endParaRPr lang="nl-NL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xmlns="" id="{31B7D089-6834-473B-A12C-065A108AB7E7}"/>
              </a:ext>
            </a:extLst>
          </p:cNvPr>
          <p:cNvSpPr txBox="1">
            <a:spLocks/>
          </p:cNvSpPr>
          <p:nvPr/>
        </p:nvSpPr>
        <p:spPr>
          <a:xfrm rot="20795567">
            <a:off x="9291418" y="4511808"/>
            <a:ext cx="2476230" cy="612138"/>
          </a:xfrm>
          <a:prstGeom prst="rect">
            <a:avLst/>
          </a:prstGeom>
          <a:solidFill>
            <a:srgbClr val="EDFE0A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solidFill>
                  <a:srgbClr val="0000FF"/>
                </a:solidFill>
                <a:latin typeface="+mn-lt"/>
              </a:rPr>
              <a:t>basisschool</a:t>
            </a:r>
            <a:endParaRPr lang="nl-NL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xmlns="" id="{3854377A-3326-418D-A7B2-5EEC8B67024F}"/>
              </a:ext>
            </a:extLst>
          </p:cNvPr>
          <p:cNvSpPr txBox="1">
            <a:spLocks/>
          </p:cNvSpPr>
          <p:nvPr/>
        </p:nvSpPr>
        <p:spPr>
          <a:xfrm rot="20795567">
            <a:off x="165667" y="661058"/>
            <a:ext cx="1982864" cy="612138"/>
          </a:xfrm>
          <a:prstGeom prst="rect">
            <a:avLst/>
          </a:prstGeom>
          <a:solidFill>
            <a:srgbClr val="EDFE0A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solidFill>
                  <a:srgbClr val="0000FF"/>
                </a:solidFill>
                <a:latin typeface="+mn-lt"/>
              </a:rPr>
              <a:t>RK Kerk</a:t>
            </a:r>
            <a:endParaRPr lang="nl-NL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xmlns="" id="{2918FD90-7AFA-4223-AEF5-F4624398A3EF}"/>
              </a:ext>
            </a:extLst>
          </p:cNvPr>
          <p:cNvSpPr txBox="1">
            <a:spLocks/>
          </p:cNvSpPr>
          <p:nvPr/>
        </p:nvSpPr>
        <p:spPr>
          <a:xfrm>
            <a:off x="148046" y="6381750"/>
            <a:ext cx="7243354" cy="3934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000" i="1" dirty="0">
                <a:solidFill>
                  <a:srgbClr val="0000FF"/>
                </a:solidFill>
                <a:latin typeface="+mn-lt"/>
              </a:rPr>
              <a:t>Gemeenschapshuis De Annendaal </a:t>
            </a:r>
            <a:r>
              <a:rPr lang="nl-NL" sz="2000" b="1" i="1" dirty="0">
                <a:solidFill>
                  <a:srgbClr val="0000FF"/>
                </a:solidFill>
                <a:latin typeface="+mn-lt"/>
              </a:rPr>
              <a:t>– De hoeskamer van Maria Hoop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xmlns="" id="{DA4F42EE-A6C6-4A62-A52A-04BFC726646F}"/>
              </a:ext>
            </a:extLst>
          </p:cNvPr>
          <p:cNvSpPr txBox="1">
            <a:spLocks/>
          </p:cNvSpPr>
          <p:nvPr/>
        </p:nvSpPr>
        <p:spPr>
          <a:xfrm>
            <a:off x="325121" y="3831139"/>
            <a:ext cx="4035410" cy="612138"/>
          </a:xfrm>
          <a:prstGeom prst="rect">
            <a:avLst/>
          </a:prstGeom>
          <a:solidFill>
            <a:srgbClr val="EDFE0A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solidFill>
                  <a:srgbClr val="0000FF"/>
                </a:solidFill>
                <a:latin typeface="+mn-lt"/>
              </a:rPr>
              <a:t>Hechte gemeenschap</a:t>
            </a:r>
            <a:endParaRPr lang="nl-NL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xmlns="" id="{C0FFD9FD-04C1-4322-8ADC-AE8812C08D00}"/>
              </a:ext>
            </a:extLst>
          </p:cNvPr>
          <p:cNvSpPr txBox="1">
            <a:spLocks/>
          </p:cNvSpPr>
          <p:nvPr/>
        </p:nvSpPr>
        <p:spPr>
          <a:xfrm rot="1150803">
            <a:off x="5944602" y="4990681"/>
            <a:ext cx="2191402" cy="612138"/>
          </a:xfrm>
          <a:prstGeom prst="rect">
            <a:avLst/>
          </a:prstGeom>
          <a:solidFill>
            <a:srgbClr val="EDFE0A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solidFill>
                  <a:srgbClr val="0000FF"/>
                </a:solidFill>
                <a:latin typeface="+mn-lt"/>
              </a:rPr>
              <a:t>Landelijk</a:t>
            </a:r>
            <a:endParaRPr lang="nl-NL" sz="32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052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DE82"/>
            </a:gs>
            <a:gs pos="100000">
              <a:schemeClr val="bg1"/>
            </a:gs>
            <a:gs pos="100000">
              <a:schemeClr val="bg1">
                <a:lumMod val="81000"/>
              </a:schemeClr>
            </a:gs>
            <a:gs pos="82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590085A-E230-40E3-910A-7AADFE6F3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046" y="160713"/>
            <a:ext cx="11808822" cy="631767"/>
          </a:xfrm>
        </p:spPr>
        <p:txBody>
          <a:bodyPr anchor="t">
            <a:noAutofit/>
          </a:bodyPr>
          <a:lstStyle/>
          <a:p>
            <a:r>
              <a:rPr lang="nl-NL" sz="4000" b="1" dirty="0">
                <a:solidFill>
                  <a:srgbClr val="006600"/>
                </a:solidFill>
                <a:latin typeface="+mn-lt"/>
              </a:rPr>
              <a:t>Gemeenschapshuis De Annendaal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E4983F13-C4E2-4876-A86C-DB652D893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54" y="6000750"/>
            <a:ext cx="4953000" cy="762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D182E269-1939-4A6D-93E8-54FFA07D9D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"/>
          <a:stretch/>
        </p:blipFill>
        <p:spPr>
          <a:xfrm>
            <a:off x="2138050" y="831008"/>
            <a:ext cx="7915900" cy="321534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xmlns="" id="{3845F4EF-F6C0-4358-91C3-1C073881824C}"/>
              </a:ext>
            </a:extLst>
          </p:cNvPr>
          <p:cNvSpPr txBox="1">
            <a:spLocks/>
          </p:cNvSpPr>
          <p:nvPr/>
        </p:nvSpPr>
        <p:spPr>
          <a:xfrm>
            <a:off x="-1" y="4189070"/>
            <a:ext cx="12191999" cy="6317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b="1" dirty="0">
                <a:solidFill>
                  <a:srgbClr val="0000FF"/>
                </a:solidFill>
                <a:latin typeface="+mn-lt"/>
              </a:rPr>
              <a:t>Geheel gerund door vrijwilligers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xmlns="" id="{9194DC1E-4BFA-4387-994C-697E04BC85B0}"/>
              </a:ext>
            </a:extLst>
          </p:cNvPr>
          <p:cNvSpPr txBox="1">
            <a:spLocks/>
          </p:cNvSpPr>
          <p:nvPr/>
        </p:nvSpPr>
        <p:spPr>
          <a:xfrm>
            <a:off x="0" y="4806618"/>
            <a:ext cx="12192000" cy="6317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b="1" dirty="0">
                <a:solidFill>
                  <a:srgbClr val="0000FF"/>
                </a:solidFill>
                <a:latin typeface="+mn-lt"/>
              </a:rPr>
              <a:t>Gebruikers vormen het stichtingsbestuur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xmlns="" id="{13212CF7-7B83-4F16-B394-19CE41F43B98}"/>
              </a:ext>
            </a:extLst>
          </p:cNvPr>
          <p:cNvSpPr txBox="1">
            <a:spLocks/>
          </p:cNvSpPr>
          <p:nvPr/>
        </p:nvSpPr>
        <p:spPr>
          <a:xfrm>
            <a:off x="0" y="5448318"/>
            <a:ext cx="12192000" cy="6317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b="1" dirty="0">
                <a:solidFill>
                  <a:srgbClr val="FF0000"/>
                </a:solidFill>
                <a:latin typeface="+mn-lt"/>
              </a:rPr>
              <a:t>Van verenigingsgebouw naar gemeenschapshuis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xmlns="" id="{EFD4DF12-5856-4152-8BC3-9E2E9529EAF1}"/>
              </a:ext>
            </a:extLst>
          </p:cNvPr>
          <p:cNvSpPr txBox="1">
            <a:spLocks/>
          </p:cNvSpPr>
          <p:nvPr/>
        </p:nvSpPr>
        <p:spPr>
          <a:xfrm rot="21297203">
            <a:off x="175996" y="1148631"/>
            <a:ext cx="2611351" cy="1177477"/>
          </a:xfrm>
          <a:prstGeom prst="rect">
            <a:avLst/>
          </a:prstGeom>
          <a:solidFill>
            <a:srgbClr val="EDFE0A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000" b="1" dirty="0">
                <a:solidFill>
                  <a:srgbClr val="0000FF"/>
                </a:solidFill>
                <a:latin typeface="+mn-lt"/>
              </a:rPr>
              <a:t>Pand eigendom Kerk.</a:t>
            </a:r>
          </a:p>
          <a:p>
            <a:r>
              <a:rPr lang="nl-NL" sz="2000" b="1" dirty="0">
                <a:solidFill>
                  <a:srgbClr val="0000FF"/>
                </a:solidFill>
                <a:latin typeface="+mn-lt"/>
              </a:rPr>
              <a:t>Tot </a:t>
            </a:r>
            <a:r>
              <a:rPr lang="nl-NL" sz="2000" b="1" dirty="0">
                <a:solidFill>
                  <a:srgbClr val="FF0000"/>
                </a:solidFill>
                <a:latin typeface="+mn-lt"/>
              </a:rPr>
              <a:t>2043</a:t>
            </a:r>
            <a:r>
              <a:rPr lang="nl-NL" sz="2000" b="1" dirty="0">
                <a:solidFill>
                  <a:srgbClr val="0000FF"/>
                </a:solidFill>
                <a:latin typeface="+mn-lt"/>
              </a:rPr>
              <a:t> in gebruik gegeven aan Stichting De Annendaal</a:t>
            </a:r>
            <a:endParaRPr lang="nl-NL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xmlns="" id="{8BF0CB85-27BA-4F78-85B6-99DA1BC506F4}"/>
              </a:ext>
            </a:extLst>
          </p:cNvPr>
          <p:cNvSpPr txBox="1">
            <a:spLocks/>
          </p:cNvSpPr>
          <p:nvPr/>
        </p:nvSpPr>
        <p:spPr>
          <a:xfrm rot="821727">
            <a:off x="8419466" y="1256472"/>
            <a:ext cx="3495014" cy="167203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>
                <a:solidFill>
                  <a:srgbClr val="0000FF"/>
                </a:solidFill>
                <a:latin typeface="+mn-lt"/>
              </a:rPr>
              <a:t>Met onvoorwaardelijke steun van</a:t>
            </a:r>
            <a:endParaRPr lang="nl-NL" sz="2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xmlns="" id="{7B0E6D8C-CE64-48B4-AE80-241A82B97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2759">
            <a:off x="8490221" y="2026253"/>
            <a:ext cx="3209781" cy="718699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xmlns="" id="{FBF472DF-5226-4B6B-8327-4A4451D895B1}"/>
              </a:ext>
            </a:extLst>
          </p:cNvPr>
          <p:cNvSpPr txBox="1">
            <a:spLocks/>
          </p:cNvSpPr>
          <p:nvPr/>
        </p:nvSpPr>
        <p:spPr>
          <a:xfrm>
            <a:off x="148046" y="6381750"/>
            <a:ext cx="7243354" cy="3934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000" i="1" dirty="0">
                <a:solidFill>
                  <a:srgbClr val="0000FF"/>
                </a:solidFill>
                <a:latin typeface="+mn-lt"/>
              </a:rPr>
              <a:t>Gemeenschapshuis De Annendaal </a:t>
            </a:r>
            <a:r>
              <a:rPr lang="nl-NL" sz="2000" b="1" i="1" dirty="0">
                <a:solidFill>
                  <a:srgbClr val="0000FF"/>
                </a:solidFill>
                <a:latin typeface="+mn-lt"/>
              </a:rPr>
              <a:t>– De hoeskamer van Maria Hoop</a:t>
            </a:r>
          </a:p>
        </p:txBody>
      </p:sp>
    </p:spTree>
    <p:extLst>
      <p:ext uri="{BB962C8B-B14F-4D97-AF65-F5344CB8AC3E}">
        <p14:creationId xmlns:p14="http://schemas.microsoft.com/office/powerpoint/2010/main" val="135275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DE82"/>
            </a:gs>
            <a:gs pos="100000">
              <a:schemeClr val="bg1"/>
            </a:gs>
            <a:gs pos="100000">
              <a:schemeClr val="bg1">
                <a:lumMod val="81000"/>
              </a:schemeClr>
            </a:gs>
            <a:gs pos="82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20FB2080-BCBC-4304-B52E-D333DF89A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4203">
            <a:off x="5641813" y="2749626"/>
            <a:ext cx="2415554" cy="13587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B9C0D60F-3A04-408C-9623-AE0C2C6FF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228">
            <a:off x="8578492" y="3741205"/>
            <a:ext cx="3388203" cy="190586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CD652D1A-EAEA-464D-9F6A-625DB39EB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54" y="6000750"/>
            <a:ext cx="4953000" cy="7620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xmlns="" id="{1527E265-5570-4D81-A9F5-A38DDB5A0F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8"/>
          <a:stretch/>
        </p:blipFill>
        <p:spPr>
          <a:xfrm rot="629345">
            <a:off x="-34860" y="478749"/>
            <a:ext cx="4863856" cy="2258067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xmlns="" id="{B60B92CA-3E61-4C08-9180-C9D47C85D1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9"/>
          <a:stretch/>
        </p:blipFill>
        <p:spPr>
          <a:xfrm rot="220172">
            <a:off x="-122422" y="3757543"/>
            <a:ext cx="6352862" cy="262030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xmlns="" id="{E73A5F8D-0414-4630-B016-011C9B894E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3" b="15296"/>
          <a:stretch/>
        </p:blipFill>
        <p:spPr>
          <a:xfrm rot="246166">
            <a:off x="1204741" y="2148766"/>
            <a:ext cx="3853564" cy="204187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xmlns="" id="{A97A4A87-F64D-4DCC-B97D-179A57BC25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645">
            <a:off x="8438025" y="897858"/>
            <a:ext cx="3626527" cy="237943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D84B66C7-4836-4FFF-BA48-00A0BDEF4E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1"/>
          <a:stretch/>
        </p:blipFill>
        <p:spPr>
          <a:xfrm rot="21241264">
            <a:off x="5959651" y="3934075"/>
            <a:ext cx="3441715" cy="232364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4F89CF29-AB50-40A2-B7A2-98FF0BE7834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0" r="12054" b="8676"/>
          <a:stretch/>
        </p:blipFill>
        <p:spPr>
          <a:xfrm>
            <a:off x="4908205" y="737571"/>
            <a:ext cx="3629254" cy="205919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8590085A-E230-40E3-910A-7AADFE6F3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046" y="160713"/>
            <a:ext cx="11808822" cy="631767"/>
          </a:xfrm>
        </p:spPr>
        <p:txBody>
          <a:bodyPr anchor="t">
            <a:noAutofit/>
          </a:bodyPr>
          <a:lstStyle/>
          <a:p>
            <a:r>
              <a:rPr lang="nl-NL" sz="4000" b="1" dirty="0">
                <a:solidFill>
                  <a:srgbClr val="006600"/>
                </a:solidFill>
                <a:latin typeface="+mn-lt"/>
              </a:rPr>
              <a:t>De  huidige activiteiten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xmlns="" id="{A4EB9A03-A9DC-425F-A270-8ADBEFA35BCE}"/>
              </a:ext>
            </a:extLst>
          </p:cNvPr>
          <p:cNvSpPr txBox="1">
            <a:spLocks/>
          </p:cNvSpPr>
          <p:nvPr/>
        </p:nvSpPr>
        <p:spPr>
          <a:xfrm>
            <a:off x="148046" y="6381750"/>
            <a:ext cx="7243354" cy="3934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000" i="1" dirty="0">
                <a:solidFill>
                  <a:srgbClr val="0000FF"/>
                </a:solidFill>
                <a:latin typeface="+mn-lt"/>
              </a:rPr>
              <a:t>Gemeenschapshuis De Annendaal </a:t>
            </a:r>
            <a:r>
              <a:rPr lang="nl-NL" sz="2000" b="1" i="1" dirty="0">
                <a:solidFill>
                  <a:srgbClr val="0000FF"/>
                </a:solidFill>
                <a:latin typeface="+mn-lt"/>
              </a:rPr>
              <a:t>– De hoeskamer van Maria Hoop</a:t>
            </a:r>
          </a:p>
        </p:txBody>
      </p:sp>
    </p:spTree>
    <p:extLst>
      <p:ext uri="{BB962C8B-B14F-4D97-AF65-F5344CB8AC3E}">
        <p14:creationId xmlns:p14="http://schemas.microsoft.com/office/powerpoint/2010/main" val="35271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DE82"/>
            </a:gs>
            <a:gs pos="100000">
              <a:schemeClr val="bg1"/>
            </a:gs>
            <a:gs pos="100000">
              <a:schemeClr val="bg1">
                <a:lumMod val="81000"/>
              </a:schemeClr>
            </a:gs>
            <a:gs pos="82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4AB4C210-C8A2-4F08-B6E5-6E47616D2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54" y="6000750"/>
            <a:ext cx="4953000" cy="762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3245A2DB-A7BC-4593-99E6-CC1748C049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1978">
            <a:off x="10523" y="-143544"/>
            <a:ext cx="3603716" cy="270278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8CB4E383-FA72-498F-8A17-74982E049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908">
            <a:off x="8265507" y="127628"/>
            <a:ext cx="3762166" cy="282162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2DBF812D-57DE-4A2F-987F-97E840DFA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3002">
            <a:off x="1469621" y="1267778"/>
            <a:ext cx="3883232" cy="290375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8590085A-E230-40E3-910A-7AADFE6F3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046" y="160713"/>
            <a:ext cx="11808822" cy="631767"/>
          </a:xfrm>
        </p:spPr>
        <p:txBody>
          <a:bodyPr anchor="t">
            <a:noAutofit/>
          </a:bodyPr>
          <a:lstStyle/>
          <a:p>
            <a:r>
              <a:rPr lang="nl-NL" sz="4000" b="1" dirty="0">
                <a:solidFill>
                  <a:srgbClr val="006600"/>
                </a:solidFill>
                <a:latin typeface="+mn-lt"/>
              </a:rPr>
              <a:t>De  nieuwe activiteiten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A2498F38-E918-4BFB-8BA8-FED9083F09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857">
            <a:off x="7501783" y="3712627"/>
            <a:ext cx="4606150" cy="226194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FB82D021-2D44-4EE1-8DCC-5AA4299FAF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594">
            <a:off x="5230215" y="823790"/>
            <a:ext cx="3904735" cy="292855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xmlns="" id="{BE8F213B-4FB8-49FB-803D-ADF684D01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2455">
            <a:off x="5021360" y="3087190"/>
            <a:ext cx="4049932" cy="3037449"/>
          </a:xfrm>
          <a:prstGeom prst="rect">
            <a:avLst/>
          </a:prstGeom>
        </p:spPr>
      </p:pic>
      <p:pic>
        <p:nvPicPr>
          <p:cNvPr id="14" name="Picture 2" descr="http://www.vanommerenpark.nl/images/uploads/cms_visual_496.jpg">
            <a:extLst>
              <a:ext uri="{FF2B5EF4-FFF2-40B4-BE49-F238E27FC236}">
                <a16:creationId xmlns:a16="http://schemas.microsoft.com/office/drawing/2014/main" xmlns="" id="{C88E7821-AE26-4F7A-866E-D081B50E3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632">
            <a:off x="7916316" y="1918294"/>
            <a:ext cx="3958803" cy="263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xmlns="" id="{5AA63C1F-DB27-4733-8A2D-3740B57BA17D}"/>
              </a:ext>
            </a:extLst>
          </p:cNvPr>
          <p:cNvSpPr txBox="1">
            <a:spLocks/>
          </p:cNvSpPr>
          <p:nvPr/>
        </p:nvSpPr>
        <p:spPr>
          <a:xfrm>
            <a:off x="148046" y="6381750"/>
            <a:ext cx="7243354" cy="3934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000" i="1" dirty="0">
                <a:solidFill>
                  <a:srgbClr val="0000FF"/>
                </a:solidFill>
                <a:latin typeface="+mn-lt"/>
              </a:rPr>
              <a:t>Gemeenschapshuis De Annendaal </a:t>
            </a:r>
            <a:r>
              <a:rPr lang="nl-NL" sz="2000" b="1" i="1" dirty="0">
                <a:solidFill>
                  <a:srgbClr val="0000FF"/>
                </a:solidFill>
                <a:latin typeface="+mn-lt"/>
              </a:rPr>
              <a:t>– De hoeskamer van Maria Hoop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48650">
            <a:off x="338710" y="3751092"/>
            <a:ext cx="4485129" cy="252246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xmlns="" id="{ADC16D61-3EE2-4856-A824-A0C9EBBF538D}"/>
              </a:ext>
            </a:extLst>
          </p:cNvPr>
          <p:cNvSpPr txBox="1">
            <a:spLocks/>
          </p:cNvSpPr>
          <p:nvPr/>
        </p:nvSpPr>
        <p:spPr>
          <a:xfrm rot="21332304">
            <a:off x="1583053" y="2735266"/>
            <a:ext cx="8748487" cy="1400966"/>
          </a:xfrm>
          <a:prstGeom prst="rect">
            <a:avLst/>
          </a:prstGeom>
          <a:solidFill>
            <a:srgbClr val="EDFE0A"/>
          </a:solidFill>
          <a:ln w="34925" cmpd="thinThick">
            <a:solidFill>
              <a:srgbClr val="0000FF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400" b="1" dirty="0">
                <a:solidFill>
                  <a:srgbClr val="0000FF"/>
                </a:solidFill>
                <a:latin typeface="+mn-lt"/>
              </a:rPr>
              <a:t>Ontmoetingsactiviteiten in en rond</a:t>
            </a:r>
          </a:p>
          <a:p>
            <a:r>
              <a:rPr lang="nl-NL" sz="5000" b="1" dirty="0">
                <a:solidFill>
                  <a:srgbClr val="FF0000"/>
                </a:solidFill>
                <a:latin typeface="+mn-lt"/>
              </a:rPr>
              <a:t>De hoeskamer van Maria Hoop</a:t>
            </a:r>
          </a:p>
        </p:txBody>
      </p:sp>
    </p:spTree>
    <p:extLst>
      <p:ext uri="{BB962C8B-B14F-4D97-AF65-F5344CB8AC3E}">
        <p14:creationId xmlns:p14="http://schemas.microsoft.com/office/powerpoint/2010/main" val="215956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DE82"/>
            </a:gs>
            <a:gs pos="100000">
              <a:schemeClr val="bg1"/>
            </a:gs>
            <a:gs pos="100000">
              <a:schemeClr val="bg1">
                <a:lumMod val="81000"/>
              </a:schemeClr>
            </a:gs>
            <a:gs pos="82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590085A-E230-40E3-910A-7AADFE6F3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046" y="160713"/>
            <a:ext cx="11808822" cy="631767"/>
          </a:xfrm>
        </p:spPr>
        <p:txBody>
          <a:bodyPr anchor="t">
            <a:noAutofit/>
          </a:bodyPr>
          <a:lstStyle/>
          <a:p>
            <a:r>
              <a:rPr lang="nl-NL" sz="4000" b="1" dirty="0">
                <a:solidFill>
                  <a:srgbClr val="006600"/>
                </a:solidFill>
                <a:latin typeface="+mn-lt"/>
              </a:rPr>
              <a:t>Wat hebben we b.v. daarvoor nodig?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99AA214A-8DD2-402F-874A-B5CB3EBB5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/>
          <a:stretch/>
        </p:blipFill>
        <p:spPr>
          <a:xfrm>
            <a:off x="10697026" y="160714"/>
            <a:ext cx="1259841" cy="158706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5E075211-9599-40D4-937C-137800A34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54" y="6000750"/>
            <a:ext cx="4953000" cy="762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2D0220DA-9101-4F96-B9F5-2FEAAEB6F4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4" r="22773"/>
          <a:stretch/>
        </p:blipFill>
        <p:spPr>
          <a:xfrm>
            <a:off x="543508" y="815716"/>
            <a:ext cx="1749514" cy="308158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504E9DBA-BB12-4FF0-8724-2982D19CCC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8" y="753572"/>
            <a:ext cx="2825243" cy="314372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xmlns="" id="{5A8B0826-DC00-41FF-85C6-79C51F2955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86" y="1154097"/>
            <a:ext cx="2133836" cy="213383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xmlns="" id="{60AACF03-F54E-49EE-B4F0-E35AC5D6F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253" y="1076362"/>
            <a:ext cx="3397022" cy="2251741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xmlns="" id="{4EECCE06-9FF8-430E-A916-6562F019F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5985">
            <a:off x="3969588" y="3610399"/>
            <a:ext cx="3842950" cy="2545955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xmlns="" id="{2823ACCF-AA54-4AAD-8FE7-905C5A7728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8"/>
          <a:stretch/>
        </p:blipFill>
        <p:spPr>
          <a:xfrm rot="191210">
            <a:off x="8447011" y="4263347"/>
            <a:ext cx="3344761" cy="1652793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xmlns="" id="{113F240C-D8DA-40C3-9DA5-3E41B6DE51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6705">
            <a:off x="108073" y="3899504"/>
            <a:ext cx="3570721" cy="2380480"/>
          </a:xfrm>
          <a:prstGeom prst="rect">
            <a:avLst/>
          </a:prstGeom>
        </p:spPr>
      </p:pic>
      <p:sp>
        <p:nvSpPr>
          <p:cNvPr id="27" name="Titel 1">
            <a:extLst>
              <a:ext uri="{FF2B5EF4-FFF2-40B4-BE49-F238E27FC236}">
                <a16:creationId xmlns:a16="http://schemas.microsoft.com/office/drawing/2014/main" xmlns="" id="{CCB98FD0-8996-4ADE-9838-FAC86387B0F2}"/>
              </a:ext>
            </a:extLst>
          </p:cNvPr>
          <p:cNvSpPr txBox="1">
            <a:spLocks/>
          </p:cNvSpPr>
          <p:nvPr/>
        </p:nvSpPr>
        <p:spPr>
          <a:xfrm>
            <a:off x="148046" y="6381750"/>
            <a:ext cx="7243354" cy="3934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000" i="1" dirty="0">
                <a:solidFill>
                  <a:srgbClr val="0000FF"/>
                </a:solidFill>
                <a:latin typeface="+mn-lt"/>
              </a:rPr>
              <a:t>Gemeenschapshuis De Annendaal </a:t>
            </a:r>
            <a:r>
              <a:rPr lang="nl-NL" sz="2000" b="1" i="1" dirty="0">
                <a:solidFill>
                  <a:srgbClr val="0000FF"/>
                </a:solidFill>
                <a:latin typeface="+mn-lt"/>
              </a:rPr>
              <a:t>– De hoeskamer van Maria Hoop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5B0EA2D7-6F9C-40D9-A219-12E262CC48E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4" t="8020" r="11687" b="12264"/>
          <a:stretch/>
        </p:blipFill>
        <p:spPr>
          <a:xfrm rot="5717077">
            <a:off x="6692592" y="1323593"/>
            <a:ext cx="2783277" cy="205011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5505CAF9-8F88-4ED1-8036-0512CF92B4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160">
            <a:off x="6771794" y="859345"/>
            <a:ext cx="3154412" cy="315441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xmlns="" id="{1A7FDDF7-D73D-46AF-B1A1-5FDB97EFF5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950">
            <a:off x="9276800" y="1906488"/>
            <a:ext cx="2840452" cy="186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5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DE82"/>
            </a:gs>
            <a:gs pos="100000">
              <a:schemeClr val="bg1"/>
            </a:gs>
            <a:gs pos="100000">
              <a:schemeClr val="bg1">
                <a:lumMod val="81000"/>
              </a:schemeClr>
            </a:gs>
            <a:gs pos="82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590085A-E230-40E3-910A-7AADFE6F3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046" y="160713"/>
            <a:ext cx="11808822" cy="631767"/>
          </a:xfrm>
        </p:spPr>
        <p:txBody>
          <a:bodyPr anchor="t">
            <a:noAutofit/>
          </a:bodyPr>
          <a:lstStyle/>
          <a:p>
            <a:r>
              <a:rPr lang="nl-NL" sz="4000" b="1" dirty="0">
                <a:solidFill>
                  <a:srgbClr val="006600"/>
                </a:solidFill>
                <a:latin typeface="+mn-lt"/>
              </a:rPr>
              <a:t>Wat hebben we en wat nog niet?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B7AEB343-55FB-4749-97AA-88DF4C0061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r="16736"/>
          <a:stretch/>
        </p:blipFill>
        <p:spPr>
          <a:xfrm>
            <a:off x="10696575" y="160713"/>
            <a:ext cx="1260293" cy="206260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8979F5DA-0701-4E9F-9DA3-A8D701A9A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54" y="6000750"/>
            <a:ext cx="4953000" cy="7620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xmlns="" id="{ECAFB3E4-1F69-402C-852A-7C83AC347FF0}"/>
              </a:ext>
            </a:extLst>
          </p:cNvPr>
          <p:cNvSpPr txBox="1">
            <a:spLocks/>
          </p:cNvSpPr>
          <p:nvPr/>
        </p:nvSpPr>
        <p:spPr>
          <a:xfrm rot="20795567">
            <a:off x="323800" y="1316232"/>
            <a:ext cx="3358811" cy="612138"/>
          </a:xfrm>
          <a:prstGeom prst="rect">
            <a:avLst/>
          </a:prstGeom>
          <a:solidFill>
            <a:srgbClr val="EDFE0A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solidFill>
                  <a:srgbClr val="0000FF"/>
                </a:solidFill>
                <a:latin typeface="+mn-lt"/>
              </a:rPr>
              <a:t>Vrijwilligers</a:t>
            </a:r>
            <a:endParaRPr lang="nl-NL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" name="Afbeelding 8" descr="Vinkje">
            <a:extLst>
              <a:ext uri="{FF2B5EF4-FFF2-40B4-BE49-F238E27FC236}">
                <a16:creationId xmlns:a16="http://schemas.microsoft.com/office/drawing/2014/main" xmlns="" id="{A1C831C7-691D-41C8-ADF1-66473599B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127947" y="915012"/>
            <a:ext cx="914400" cy="914400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xmlns="" id="{D00FA41A-7D74-4C99-B3E2-C817C9B30B0B}"/>
              </a:ext>
            </a:extLst>
          </p:cNvPr>
          <p:cNvSpPr txBox="1">
            <a:spLocks/>
          </p:cNvSpPr>
          <p:nvPr/>
        </p:nvSpPr>
        <p:spPr>
          <a:xfrm rot="21114603">
            <a:off x="655574" y="2642604"/>
            <a:ext cx="3680790" cy="612138"/>
          </a:xfrm>
          <a:prstGeom prst="rect">
            <a:avLst/>
          </a:prstGeom>
          <a:solidFill>
            <a:srgbClr val="EDFE0A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solidFill>
                  <a:srgbClr val="0000FF"/>
                </a:solidFill>
                <a:latin typeface="+mn-lt"/>
              </a:rPr>
              <a:t>Enthousiasme</a:t>
            </a:r>
            <a:endParaRPr lang="nl-NL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xmlns="" id="{4F6FFC6C-FAD7-45F8-8092-0AB09777AC79}"/>
              </a:ext>
            </a:extLst>
          </p:cNvPr>
          <p:cNvSpPr txBox="1">
            <a:spLocks/>
          </p:cNvSpPr>
          <p:nvPr/>
        </p:nvSpPr>
        <p:spPr>
          <a:xfrm rot="443114">
            <a:off x="5225295" y="1238156"/>
            <a:ext cx="4084557" cy="612138"/>
          </a:xfrm>
          <a:prstGeom prst="rect">
            <a:avLst/>
          </a:prstGeom>
          <a:solidFill>
            <a:srgbClr val="EDFE0A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solidFill>
                  <a:srgbClr val="0000FF"/>
                </a:solidFill>
                <a:latin typeface="+mn-lt"/>
              </a:rPr>
              <a:t>Adequaat gebouw</a:t>
            </a:r>
            <a:endParaRPr lang="nl-NL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4" name="Afbeelding 13" descr="Vinkje">
            <a:extLst>
              <a:ext uri="{FF2B5EF4-FFF2-40B4-BE49-F238E27FC236}">
                <a16:creationId xmlns:a16="http://schemas.microsoft.com/office/drawing/2014/main" xmlns="" id="{35E75BA8-6552-4D5B-97D4-24659DB33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745316" y="2309434"/>
            <a:ext cx="914400" cy="914400"/>
          </a:xfrm>
          <a:prstGeom prst="rect">
            <a:avLst/>
          </a:prstGeom>
        </p:spPr>
      </p:pic>
      <p:pic>
        <p:nvPicPr>
          <p:cNvPr id="15" name="Afbeelding 14" descr="Vinkje">
            <a:extLst>
              <a:ext uri="{FF2B5EF4-FFF2-40B4-BE49-F238E27FC236}">
                <a16:creationId xmlns:a16="http://schemas.microsoft.com/office/drawing/2014/main" xmlns="" id="{D4ACD336-F03F-4E20-9F8A-32FAE3D93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75053" y="1195870"/>
            <a:ext cx="914400" cy="9144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xmlns="" id="{36007017-3DB9-4679-95DB-5907483E98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9303">
            <a:off x="4611554" y="1757979"/>
            <a:ext cx="2768461" cy="619883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xmlns="" id="{1FC39BB5-C2F5-4C93-8B2B-0ED7E0EBD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772">
            <a:off x="7498586" y="2159192"/>
            <a:ext cx="3276695" cy="643278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xmlns="" id="{5D8CA9A2-C007-436D-8BA1-43CC36C2782D}"/>
              </a:ext>
            </a:extLst>
          </p:cNvPr>
          <p:cNvSpPr txBox="1">
            <a:spLocks/>
          </p:cNvSpPr>
          <p:nvPr/>
        </p:nvSpPr>
        <p:spPr>
          <a:xfrm>
            <a:off x="5039721" y="3257422"/>
            <a:ext cx="6342654" cy="612138"/>
          </a:xfrm>
          <a:prstGeom prst="rect">
            <a:avLst/>
          </a:prstGeom>
          <a:solidFill>
            <a:srgbClr val="EDFE0A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solidFill>
                  <a:srgbClr val="0000FF"/>
                </a:solidFill>
                <a:latin typeface="+mn-lt"/>
              </a:rPr>
              <a:t>Adequate inrichting gebouw</a:t>
            </a:r>
            <a:endParaRPr lang="nl-NL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" name="Afbeelding 10" descr="Sluiten">
            <a:extLst>
              <a:ext uri="{FF2B5EF4-FFF2-40B4-BE49-F238E27FC236}">
                <a16:creationId xmlns:a16="http://schemas.microsoft.com/office/drawing/2014/main" xmlns="" id="{C4FB1A79-FD11-4885-8493-F2B2FC5FC7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696575" y="3106291"/>
            <a:ext cx="914400" cy="914400"/>
          </a:xfrm>
          <a:prstGeom prst="rect">
            <a:avLst/>
          </a:prstGeom>
        </p:spPr>
      </p:pic>
      <p:sp>
        <p:nvSpPr>
          <p:cNvPr id="21" name="Titel 1">
            <a:extLst>
              <a:ext uri="{FF2B5EF4-FFF2-40B4-BE49-F238E27FC236}">
                <a16:creationId xmlns:a16="http://schemas.microsoft.com/office/drawing/2014/main" xmlns="" id="{043927B9-5FD6-4E2E-9F32-3C596CFE8ACA}"/>
              </a:ext>
            </a:extLst>
          </p:cNvPr>
          <p:cNvSpPr txBox="1">
            <a:spLocks/>
          </p:cNvSpPr>
          <p:nvPr/>
        </p:nvSpPr>
        <p:spPr>
          <a:xfrm rot="291381">
            <a:off x="164338" y="3887574"/>
            <a:ext cx="5359249" cy="612138"/>
          </a:xfrm>
          <a:prstGeom prst="rect">
            <a:avLst/>
          </a:prstGeom>
          <a:solidFill>
            <a:srgbClr val="EDFE0A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solidFill>
                  <a:srgbClr val="0000FF"/>
                </a:solidFill>
                <a:latin typeface="+mn-lt"/>
              </a:rPr>
              <a:t>Een goed doordacht plan</a:t>
            </a:r>
            <a:endParaRPr lang="nl-NL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2" name="Afbeelding 21" descr="Vinkje">
            <a:extLst>
              <a:ext uri="{FF2B5EF4-FFF2-40B4-BE49-F238E27FC236}">
                <a16:creationId xmlns:a16="http://schemas.microsoft.com/office/drawing/2014/main" xmlns="" id="{EB6432EC-608E-40E5-BFBB-53FC73B29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039721" y="3903706"/>
            <a:ext cx="914400" cy="914400"/>
          </a:xfrm>
          <a:prstGeom prst="rect">
            <a:avLst/>
          </a:prstGeom>
        </p:spPr>
      </p:pic>
      <p:sp>
        <p:nvSpPr>
          <p:cNvPr id="23" name="Titel 1">
            <a:extLst>
              <a:ext uri="{FF2B5EF4-FFF2-40B4-BE49-F238E27FC236}">
                <a16:creationId xmlns:a16="http://schemas.microsoft.com/office/drawing/2014/main" xmlns="" id="{8D6009AC-AA39-4243-B2CD-80881072D781}"/>
              </a:ext>
            </a:extLst>
          </p:cNvPr>
          <p:cNvSpPr txBox="1">
            <a:spLocks/>
          </p:cNvSpPr>
          <p:nvPr/>
        </p:nvSpPr>
        <p:spPr>
          <a:xfrm>
            <a:off x="6638177" y="4291523"/>
            <a:ext cx="4058398" cy="612138"/>
          </a:xfrm>
          <a:prstGeom prst="rect">
            <a:avLst/>
          </a:prstGeom>
          <a:solidFill>
            <a:srgbClr val="EDFE0A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solidFill>
                  <a:srgbClr val="0000FF"/>
                </a:solidFill>
                <a:latin typeface="+mn-lt"/>
              </a:rPr>
              <a:t>Genoeg geld</a:t>
            </a:r>
            <a:endParaRPr lang="nl-NL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4" name="Afbeelding 23" descr="Sluiten">
            <a:extLst>
              <a:ext uri="{FF2B5EF4-FFF2-40B4-BE49-F238E27FC236}">
                <a16:creationId xmlns:a16="http://schemas.microsoft.com/office/drawing/2014/main" xmlns="" id="{D146C314-C058-4F74-B628-CAAB88D7E8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888779" y="4150698"/>
            <a:ext cx="914400" cy="914400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xmlns="" id="{A0EC105E-FA9C-4E80-9E23-BD49CF1CE3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719" y="5099950"/>
            <a:ext cx="2625987" cy="882818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xmlns="" id="{1AB2F65A-1FC5-4F5F-8E7E-FF4CE14421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638" y="5117779"/>
            <a:ext cx="2859404" cy="631767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xmlns="" id="{205F04DC-5919-4706-8351-FCE95DC440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77" y="4986310"/>
            <a:ext cx="2263278" cy="1188221"/>
          </a:xfrm>
          <a:prstGeom prst="rect">
            <a:avLst/>
          </a:prstGeom>
        </p:spPr>
      </p:pic>
      <p:sp>
        <p:nvSpPr>
          <p:cNvPr id="31" name="Titel 1">
            <a:extLst>
              <a:ext uri="{FF2B5EF4-FFF2-40B4-BE49-F238E27FC236}">
                <a16:creationId xmlns:a16="http://schemas.microsoft.com/office/drawing/2014/main" xmlns="" id="{21AFE506-2F40-41F8-A988-4CCF260CFD66}"/>
              </a:ext>
            </a:extLst>
          </p:cNvPr>
          <p:cNvSpPr txBox="1">
            <a:spLocks/>
          </p:cNvSpPr>
          <p:nvPr/>
        </p:nvSpPr>
        <p:spPr>
          <a:xfrm>
            <a:off x="98290" y="5065098"/>
            <a:ext cx="3609520" cy="993138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solidFill>
                  <a:schemeClr val="bg1"/>
                </a:solidFill>
                <a:latin typeface="+mn-lt"/>
              </a:rPr>
              <a:t>Financiële acties en zelfwerkzaamheid</a:t>
            </a: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xmlns="" id="{D196DA7E-0FF9-4F82-9583-93C80A26371D}"/>
              </a:ext>
            </a:extLst>
          </p:cNvPr>
          <p:cNvSpPr txBox="1">
            <a:spLocks/>
          </p:cNvSpPr>
          <p:nvPr/>
        </p:nvSpPr>
        <p:spPr>
          <a:xfrm>
            <a:off x="148046" y="6381750"/>
            <a:ext cx="7243354" cy="3934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000" i="1" dirty="0">
                <a:solidFill>
                  <a:srgbClr val="0000FF"/>
                </a:solidFill>
                <a:latin typeface="+mn-lt"/>
              </a:rPr>
              <a:t>Gemeenschapshuis De Annendaal </a:t>
            </a:r>
            <a:r>
              <a:rPr lang="nl-NL" sz="2000" b="1" i="1" dirty="0">
                <a:solidFill>
                  <a:srgbClr val="0000FF"/>
                </a:solidFill>
                <a:latin typeface="+mn-lt"/>
              </a:rPr>
              <a:t>– De hoeskamer van Maria Hoop</a:t>
            </a:r>
          </a:p>
        </p:txBody>
      </p:sp>
    </p:spTree>
    <p:extLst>
      <p:ext uri="{BB962C8B-B14F-4D97-AF65-F5344CB8AC3E}">
        <p14:creationId xmlns:p14="http://schemas.microsoft.com/office/powerpoint/2010/main" val="200636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20" grpId="0" animBg="1"/>
      <p:bldP spid="21" grpId="0" animBg="1"/>
      <p:bldP spid="23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DE82"/>
            </a:gs>
            <a:gs pos="100000">
              <a:schemeClr val="bg1"/>
            </a:gs>
            <a:gs pos="100000">
              <a:schemeClr val="bg1">
                <a:lumMod val="81000"/>
              </a:schemeClr>
            </a:gs>
            <a:gs pos="82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590085A-E230-40E3-910A-7AADFE6F3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046" y="160713"/>
            <a:ext cx="11808822" cy="631767"/>
          </a:xfrm>
        </p:spPr>
        <p:txBody>
          <a:bodyPr anchor="t">
            <a:noAutofit/>
          </a:bodyPr>
          <a:lstStyle/>
          <a:p>
            <a:r>
              <a:rPr lang="nl-NL" sz="4000" b="1" dirty="0">
                <a:solidFill>
                  <a:srgbClr val="006600"/>
                </a:solidFill>
                <a:latin typeface="+mn-lt"/>
              </a:rPr>
              <a:t>Hoe pakken we dat aan?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99AA214A-8DD2-402F-874A-B5CB3EBB5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/>
          <a:stretch/>
        </p:blipFill>
        <p:spPr>
          <a:xfrm>
            <a:off x="10382250" y="160713"/>
            <a:ext cx="1574618" cy="198359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5E075211-9599-40D4-937C-137800A34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54" y="6000750"/>
            <a:ext cx="4953000" cy="762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xmlns="" id="{2D13500E-D59F-459E-972D-492642A08E4B}"/>
              </a:ext>
            </a:extLst>
          </p:cNvPr>
          <p:cNvSpPr txBox="1">
            <a:spLocks/>
          </p:cNvSpPr>
          <p:nvPr/>
        </p:nvSpPr>
        <p:spPr>
          <a:xfrm rot="291381">
            <a:off x="711647" y="963140"/>
            <a:ext cx="9940576" cy="612138"/>
          </a:xfrm>
          <a:prstGeom prst="rect">
            <a:avLst/>
          </a:prstGeom>
          <a:solidFill>
            <a:srgbClr val="EDFE0A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solidFill>
                  <a:srgbClr val="FF0000"/>
                </a:solidFill>
                <a:latin typeface="+mn-lt"/>
              </a:rPr>
              <a:t>t/m juni: </a:t>
            </a:r>
            <a:r>
              <a:rPr lang="nl-NL" sz="3200" b="1" dirty="0">
                <a:solidFill>
                  <a:srgbClr val="0000FF"/>
                </a:solidFill>
                <a:latin typeface="+mn-lt"/>
              </a:rPr>
              <a:t>Planvorming en werven financiële middelen</a:t>
            </a:r>
            <a:endParaRPr lang="nl-NL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xmlns="" id="{8FFB58A0-8BE1-4FD5-BC15-40DA27CD0C13}"/>
              </a:ext>
            </a:extLst>
          </p:cNvPr>
          <p:cNvSpPr txBox="1">
            <a:spLocks/>
          </p:cNvSpPr>
          <p:nvPr/>
        </p:nvSpPr>
        <p:spPr>
          <a:xfrm rot="196381">
            <a:off x="1828247" y="1796148"/>
            <a:ext cx="6691562" cy="612138"/>
          </a:xfrm>
          <a:prstGeom prst="rect">
            <a:avLst/>
          </a:prstGeom>
          <a:solidFill>
            <a:srgbClr val="EDFE0A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solidFill>
                  <a:srgbClr val="FF0000"/>
                </a:solidFill>
                <a:latin typeface="+mn-lt"/>
              </a:rPr>
              <a:t>juni t/m september: </a:t>
            </a:r>
            <a:r>
              <a:rPr lang="nl-NL" sz="3200" b="1" dirty="0">
                <a:solidFill>
                  <a:srgbClr val="0000FF"/>
                </a:solidFill>
                <a:latin typeface="+mn-lt"/>
              </a:rPr>
              <a:t>Verbouwing</a:t>
            </a:r>
            <a:endParaRPr lang="nl-NL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xmlns="" id="{FD66BF05-9A2C-4C21-8E0D-DF0403C6815F}"/>
              </a:ext>
            </a:extLst>
          </p:cNvPr>
          <p:cNvSpPr txBox="1">
            <a:spLocks/>
          </p:cNvSpPr>
          <p:nvPr/>
        </p:nvSpPr>
        <p:spPr>
          <a:xfrm>
            <a:off x="910394" y="2761980"/>
            <a:ext cx="10284125" cy="612138"/>
          </a:xfrm>
          <a:prstGeom prst="rect">
            <a:avLst/>
          </a:prstGeom>
          <a:solidFill>
            <a:srgbClr val="EDFE0A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solidFill>
                  <a:srgbClr val="FF0000"/>
                </a:solidFill>
                <a:latin typeface="+mn-lt"/>
              </a:rPr>
              <a:t>april t/m juli : </a:t>
            </a:r>
            <a:r>
              <a:rPr lang="nl-NL" sz="3200" b="1" dirty="0">
                <a:solidFill>
                  <a:srgbClr val="0000FF"/>
                </a:solidFill>
                <a:latin typeface="+mn-lt"/>
              </a:rPr>
              <a:t>Voorbereiden activiteiten van de hoeskamer</a:t>
            </a:r>
            <a:endParaRPr lang="nl-NL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xmlns="" id="{B3F4A7F7-8B1C-4C69-820A-C03315C44680}"/>
              </a:ext>
            </a:extLst>
          </p:cNvPr>
          <p:cNvSpPr txBox="1">
            <a:spLocks/>
          </p:cNvSpPr>
          <p:nvPr/>
        </p:nvSpPr>
        <p:spPr>
          <a:xfrm>
            <a:off x="2065930" y="3543747"/>
            <a:ext cx="7232010" cy="612138"/>
          </a:xfrm>
          <a:prstGeom prst="rect">
            <a:avLst/>
          </a:prstGeom>
          <a:solidFill>
            <a:srgbClr val="EDFE0A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solidFill>
                  <a:srgbClr val="FF0000"/>
                </a:solidFill>
                <a:latin typeface="+mn-lt"/>
              </a:rPr>
              <a:t>september: </a:t>
            </a:r>
            <a:r>
              <a:rPr lang="nl-NL" sz="3200" b="1" dirty="0">
                <a:solidFill>
                  <a:srgbClr val="0000FF"/>
                </a:solidFill>
                <a:latin typeface="+mn-lt"/>
              </a:rPr>
              <a:t>Inrichten gebouw</a:t>
            </a:r>
            <a:endParaRPr lang="nl-NL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xmlns="" id="{54D3BDB0-C69F-419F-B404-C05B4FAD28BE}"/>
              </a:ext>
            </a:extLst>
          </p:cNvPr>
          <p:cNvSpPr txBox="1">
            <a:spLocks/>
          </p:cNvSpPr>
          <p:nvPr/>
        </p:nvSpPr>
        <p:spPr>
          <a:xfrm>
            <a:off x="899313" y="4417779"/>
            <a:ext cx="10163296" cy="612138"/>
          </a:xfrm>
          <a:prstGeom prst="rect">
            <a:avLst/>
          </a:prstGeom>
          <a:solidFill>
            <a:srgbClr val="EDFE0A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solidFill>
                  <a:srgbClr val="FF0000"/>
                </a:solidFill>
                <a:latin typeface="+mn-lt"/>
              </a:rPr>
              <a:t>oktober: </a:t>
            </a:r>
            <a:r>
              <a:rPr lang="nl-NL" sz="3200" b="1" dirty="0">
                <a:solidFill>
                  <a:srgbClr val="0000FF"/>
                </a:solidFill>
                <a:latin typeface="+mn-lt"/>
              </a:rPr>
              <a:t>Opening gerenoveerd en nieuw ingericht gebouw</a:t>
            </a:r>
            <a:endParaRPr lang="nl-NL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xmlns="" id="{4C60EBDE-E85E-40B2-835F-EFD40FC058D2}"/>
              </a:ext>
            </a:extLst>
          </p:cNvPr>
          <p:cNvSpPr txBox="1">
            <a:spLocks/>
          </p:cNvSpPr>
          <p:nvPr/>
        </p:nvSpPr>
        <p:spPr>
          <a:xfrm rot="21435616">
            <a:off x="414934" y="5287337"/>
            <a:ext cx="11132053" cy="612138"/>
          </a:xfrm>
          <a:prstGeom prst="rect">
            <a:avLst/>
          </a:prstGeom>
          <a:solidFill>
            <a:srgbClr val="EDFE0A"/>
          </a:solidFill>
          <a:ln w="15875">
            <a:solidFill>
              <a:schemeClr val="accent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solidFill>
                  <a:srgbClr val="FF0000"/>
                </a:solidFill>
                <a:latin typeface="+mn-lt"/>
              </a:rPr>
              <a:t>oktober: </a:t>
            </a:r>
            <a:r>
              <a:rPr lang="nl-NL" sz="3200" b="1" dirty="0">
                <a:solidFill>
                  <a:srgbClr val="0000FF"/>
                </a:solidFill>
                <a:latin typeface="+mn-lt"/>
              </a:rPr>
              <a:t>Start activiteiten van De hoeskamer van Maria Hoop</a:t>
            </a:r>
            <a:endParaRPr lang="nl-NL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xmlns="" id="{461C0AD0-BCC1-4682-94F2-FFC29068969C}"/>
              </a:ext>
            </a:extLst>
          </p:cNvPr>
          <p:cNvSpPr txBox="1">
            <a:spLocks/>
          </p:cNvSpPr>
          <p:nvPr/>
        </p:nvSpPr>
        <p:spPr>
          <a:xfrm>
            <a:off x="148046" y="6381750"/>
            <a:ext cx="7243354" cy="3934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000" i="1" dirty="0">
                <a:solidFill>
                  <a:srgbClr val="0000FF"/>
                </a:solidFill>
                <a:latin typeface="+mn-lt"/>
              </a:rPr>
              <a:t>Gemeenschapshuis De Annendaal </a:t>
            </a:r>
            <a:r>
              <a:rPr lang="nl-NL" sz="2000" b="1" i="1" dirty="0">
                <a:solidFill>
                  <a:srgbClr val="0000FF"/>
                </a:solidFill>
                <a:latin typeface="+mn-lt"/>
              </a:rPr>
              <a:t>– De hoeskamer van Maria Hoop</a:t>
            </a:r>
          </a:p>
        </p:txBody>
      </p:sp>
    </p:spTree>
    <p:extLst>
      <p:ext uri="{BB962C8B-B14F-4D97-AF65-F5344CB8AC3E}">
        <p14:creationId xmlns:p14="http://schemas.microsoft.com/office/powerpoint/2010/main" val="209726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7088</TotalTime>
  <Words>252</Words>
  <Application>Microsoft Macintosh PowerPoint</Application>
  <PresentationFormat>Aangepast</PresentationFormat>
  <Paragraphs>48</Paragraphs>
  <Slides>10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1" baseType="lpstr">
      <vt:lpstr>Kantoorthema</vt:lpstr>
      <vt:lpstr>PowerPoint-presentatie</vt:lpstr>
      <vt:lpstr>De hoeskamer van Maria Hoop</vt:lpstr>
      <vt:lpstr>PowerPoint-presentatie</vt:lpstr>
      <vt:lpstr>Gemeenschapshuis De Annendaal</vt:lpstr>
      <vt:lpstr>De  huidige activiteiten</vt:lpstr>
      <vt:lpstr>De  nieuwe activiteiten</vt:lpstr>
      <vt:lpstr>Wat hebben we b.v. daarvoor nodig?</vt:lpstr>
      <vt:lpstr>Wat hebben we en wat nog niet?</vt:lpstr>
      <vt:lpstr>Hoe pakken we dat aan?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Henk Claessen</dc:creator>
  <cp:lastModifiedBy>Gid van Schijndel</cp:lastModifiedBy>
  <cp:revision>124</cp:revision>
  <dcterms:created xsi:type="dcterms:W3CDTF">2017-11-28T18:07:19Z</dcterms:created>
  <dcterms:modified xsi:type="dcterms:W3CDTF">2018-01-18T16:18:48Z</dcterms:modified>
</cp:coreProperties>
</file>