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570" r:id="rId4"/>
    <p:sldId id="257" r:id="rId5"/>
    <p:sldId id="268" r:id="rId6"/>
    <p:sldId id="270" r:id="rId7"/>
    <p:sldId id="269" r:id="rId8"/>
    <p:sldId id="259" r:id="rId9"/>
    <p:sldId id="261" r:id="rId10"/>
    <p:sldId id="271" r:id="rId11"/>
    <p:sldId id="260" r:id="rId12"/>
    <p:sldId id="263" r:id="rId13"/>
    <p:sldId id="568" r:id="rId14"/>
    <p:sldId id="567" r:id="rId15"/>
    <p:sldId id="569" r:id="rId16"/>
    <p:sldId id="264" r:id="rId17"/>
    <p:sldId id="258" r:id="rId18"/>
    <p:sldId id="517" r:id="rId19"/>
    <p:sldId id="272" r:id="rId20"/>
    <p:sldId id="519" r:id="rId21"/>
    <p:sldId id="522" r:id="rId22"/>
    <p:sldId id="532" r:id="rId23"/>
    <p:sldId id="530" r:id="rId24"/>
    <p:sldId id="545" r:id="rId25"/>
    <p:sldId id="566" r:id="rId26"/>
    <p:sldId id="565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Kleuters" initials="PK" lastIdx="1" clrIdx="0">
    <p:extLst>
      <p:ext uri="{19B8F6BF-5375-455C-9EA6-DF929625EA0E}">
        <p15:presenceInfo xmlns:p15="http://schemas.microsoft.com/office/powerpoint/2012/main" userId="37a7420b21b6a9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10T14:13:13.26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A1A6D-9EE9-469B-B147-864D4F8C7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937819-B16D-40EC-A474-BDD35FB3D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C948A8-E047-49F1-93B3-8510115D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F75A88-3D58-43E5-A9B9-DD005D0B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0C5F17-E1C5-438A-95DE-25B96FAE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29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BD98F-0CBD-4F22-92F2-8F7F6275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8F4D43-86B8-4237-A3B5-6DCC38192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ACCD0D-9312-4386-B2B1-DDC5BB28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D65F8B-FD05-4C73-A031-A4BDE484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B23C25-89BC-4902-8811-A7739965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63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A88F18A-8F95-43A0-A2DA-CF6139E70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99B3F0-A766-4359-8980-7737D0F66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2AE2CA-B565-43A8-9A51-2433148F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AA593A-6CDB-4480-9D9B-948AA4B4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1D84E5-FFCD-42A4-B012-D1C722038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83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5EA11-C6B6-428D-9F37-2ACA03F9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CEB42-5E42-47F9-8581-AAF4DFE6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9B7324-2BEA-428D-A325-C53E488A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596F26-90E6-4596-9401-53851661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865397-AB6F-4799-9CBF-5378EA0F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57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29C5C-42D7-4AFC-8A01-FDFDBAF8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A7F81-69AB-4E04-9520-75A48F1CF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00895A-C985-4FC7-946A-2F47CEDD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46B483-4E4F-4928-97AC-050A7233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F7FF2F-88F6-4F16-9378-143DC194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48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DDB10-5A47-40F6-972F-6C62FCC2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D455D-E96A-4F17-9C27-D39722C36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BAB502-F763-4CF9-BF9A-00A7380BC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DD5426-5F99-4C83-8349-2744ED39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5CF407C-5EA9-409B-B321-D4C5B775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116FB6-7139-42DE-A51D-9A8AEFF0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30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02C93-31CF-4652-ADE8-03FE75B0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648E12-27D6-4AD0-B504-75E53CE3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0EFD313-79F2-4DC8-BCE8-94891087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B218495-061C-4474-ADB6-7B8BB4433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545CC-8167-415B-B152-32CD5217E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D17320C-67D9-4700-86BD-06044E8C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BFCD47-A69E-460A-ABF0-3AD5E59D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946D32A-3935-41F8-BD78-BC8C157A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83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4E437-A821-4A7A-924E-B1E9FD82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09B030-6323-4CB9-8BE8-B7C613D6C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52503C-E268-4197-BED2-1918240D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227E9A-0DFB-46C5-837F-1F350DDF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72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7B0FC9A-4C6D-4CA0-961B-96EECBC5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83B98DA-6E18-437D-AA77-7B506EA7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64A8BA-9912-416C-9395-831D0356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38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7216-7F7E-4DDF-8866-073A7B950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1A48B8-E61F-4BEA-AF69-DF60C0234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83354D-C52B-486D-9A34-77A6E1F22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A5F6D83-7DC0-419B-909D-F00653E2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CB9DAB-9C5F-468F-B43D-CCBB347D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061842-77A0-472A-8A56-5F5E215C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54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C6268-A622-4F42-B318-BF02A0DA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D6664E-A961-45EA-A57F-8E8234994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9641E6-FA44-4353-A5F3-8BD71C864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B5ADF8-AC9C-4A20-BC37-BC81D095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D6F61-FF71-4790-91A4-38D2AC82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653EBF-A820-4154-AFC9-8C7195CC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80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70D682-A31B-457F-BEC8-ABAC68D1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7F480B-C2AA-4E07-B5DE-7460E906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678D1C-E389-43E5-9B62-A53292028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EF576-6DF1-4EAC-BA22-C131AD6A0061}" type="datetimeFigureOut">
              <a:rPr lang="nl-NL" smtClean="0"/>
              <a:t>15-1-2021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DA1555-BC9B-48A1-8B00-62E340C5F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9F395B-83A6-452C-862C-5E9BB65F8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E115A-EE62-4D51-A26E-F22B5A6C02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0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g"/><Relationship Id="rId5" Type="http://schemas.openxmlformats.org/officeDocument/2006/relationships/image" Target="../media/image27.JPG"/><Relationship Id="rId10" Type="http://schemas.openxmlformats.org/officeDocument/2006/relationships/image" Target="../media/image4.png"/><Relationship Id="rId4" Type="http://schemas.openxmlformats.org/officeDocument/2006/relationships/image" Target="../media/image26.JP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JPG"/><Relationship Id="rId11" Type="http://schemas.openxmlformats.org/officeDocument/2006/relationships/image" Target="../media/image36.png"/><Relationship Id="rId5" Type="http://schemas.openxmlformats.org/officeDocument/2006/relationships/image" Target="../media/image32.JPG"/><Relationship Id="rId10" Type="http://schemas.openxmlformats.org/officeDocument/2006/relationships/image" Target="../media/image23.png"/><Relationship Id="rId4" Type="http://schemas.openxmlformats.org/officeDocument/2006/relationships/image" Target="../media/image31.JP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hyperlink" Target="http://smoorcor.nl/onewebstatic/4fdd278cb2-merkelb_020%20-%20kopie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8.jpg"/><Relationship Id="rId5" Type="http://schemas.openxmlformats.org/officeDocument/2006/relationships/image" Target="../media/image23.png"/><Relationship Id="rId4" Type="http://schemas.openxmlformats.org/officeDocument/2006/relationships/image" Target="../media/image57.jp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61.png"/><Relationship Id="rId5" Type="http://schemas.openxmlformats.org/officeDocument/2006/relationships/image" Target="../media/image58.jp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hyperlink" Target="http://smoorcor.nl/onewebstatic/4fdd278cb2-merkelb_020%20-%20kopie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jp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gras, weergave, achtergrond, groen&#10;&#10;Automatisch gegenereerde beschrijving">
            <a:extLst>
              <a:ext uri="{FF2B5EF4-FFF2-40B4-BE49-F238E27FC236}">
                <a16:creationId xmlns:a16="http://schemas.microsoft.com/office/drawing/2014/main" id="{F6E300C7-C583-479F-B696-03C5F9885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" b="1417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FAC0C3-E1FC-46FF-9874-AAFEADB2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DOM Clemensdomein Oud Merkelbeek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7316AFB-6942-487E-855E-E3EDB64EF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3"/>
    </mc:Choice>
    <mc:Fallback xmlns="">
      <p:transition spd="slow" advTm="1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205B0-02E1-4E11-9FFC-E6BA2AEF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9398"/>
          </a:xfrm>
        </p:spPr>
        <p:txBody>
          <a:bodyPr>
            <a:normAutofit/>
          </a:bodyPr>
          <a:lstStyle/>
          <a:p>
            <a:r>
              <a:rPr lang="nl-NL" b="1" dirty="0"/>
              <a:t>Wat deden wij voor </a:t>
            </a:r>
            <a:r>
              <a:rPr lang="nl-NL" b="1" dirty="0">
                <a:solidFill>
                  <a:srgbClr val="FF0000"/>
                </a:solidFill>
              </a:rPr>
              <a:t>en achter de schermen?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E5D6D5-3DDD-4EC8-8D0C-D8E56D39B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31" y="819398"/>
            <a:ext cx="11780322" cy="5673476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nl-N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hadden mooie plannen om samen met de </a:t>
            </a:r>
            <a:r>
              <a:rPr lang="nl-N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ecoleer</a:t>
            </a:r>
            <a:r>
              <a:rPr lang="nl-N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-jongeren het verwilderd kloosterterrein in workshops diervriendelijk te maken. Het Coronavirus beperkte ons gedrag, maar de dieren voelden zich daar wel bij. Hier een overzicht van de workshops in 2020:</a:t>
            </a:r>
            <a:endParaRPr lang="nl-NL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Zondag 5 januari erwtensoepwandeling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</a:rPr>
              <a:t>Zaterdag 18 januari  Presentatie DOM voor Kern met Pit in Ospel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8 januari vogels in de winter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22 januari vogels 2 en tuinvogeltelling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25 maart 13.40-16.30u Boomfeestdag!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8 april om 14.30u ‘Wie zaait zal oogsten’!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22 april 14.30u ‘Dieren woningen maken’.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27 mei 14.30u ‘Op onderzoek in de berm1’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10 juni 14.30u ‘Op onderzoek in de berm2’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17 juni 14,30u ‘Roofvogels en uilen’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Woensdag 1 juli 14.30u ‘Natuur en cultuurspeurtocht’ Afgelast i.v.m. Coronaregels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16 september World </a:t>
            </a:r>
            <a:r>
              <a:rPr lang="nl-N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Cleanup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Day bij het Clemensdomein en omgeving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30 september ‘Afvalopruimers in de natuur’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14 oktober ‘Roofvogels en uilen’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28 oktober ‘Bomen over bomen’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Woensdag 11 november ‘Sint Maarten en het lichtjesfeest (</a:t>
            </a:r>
            <a:r>
              <a:rPr lang="nl-NL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Divali</a:t>
            </a:r>
            <a:r>
              <a:rPr lang="nl-N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 afgelast i.v.m. Corona</a:t>
            </a:r>
          </a:p>
          <a:p>
            <a:endParaRPr lang="nl-NL" dirty="0"/>
          </a:p>
        </p:txBody>
      </p:sp>
      <p:pic>
        <p:nvPicPr>
          <p:cNvPr id="5" name="Afbeelding 4" descr="Afbeelding met tekst, container, doos&#10;&#10;Automatisch gegenereerde beschrijving">
            <a:extLst>
              <a:ext uri="{FF2B5EF4-FFF2-40B4-BE49-F238E27FC236}">
                <a16:creationId xmlns:a16="http://schemas.microsoft.com/office/drawing/2014/main" id="{FB0C2A9C-55B1-4149-8B5C-7A7E6A9FE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0" y="1783080"/>
            <a:ext cx="3611880" cy="36118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7E61F3-ED53-46E1-8EA7-B86A3E949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7"/>
    </mc:Choice>
    <mc:Fallback xmlns="">
      <p:transition spd="slow" advTm="2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32204-3864-448E-80DF-C09C24AE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11978640" cy="774662"/>
          </a:xfrm>
        </p:spPr>
        <p:txBody>
          <a:bodyPr>
            <a:normAutofit/>
          </a:bodyPr>
          <a:lstStyle/>
          <a:p>
            <a:r>
              <a:rPr lang="nl-NL" sz="4000" b="1" dirty="0" err="1"/>
              <a:t>Eco</a:t>
            </a:r>
            <a:r>
              <a:rPr lang="nl-NL" sz="4000" b="1" dirty="0"/>
              <a:t>-leren met de jeugd voedsel- en woonplekken creëren! </a:t>
            </a:r>
          </a:p>
        </p:txBody>
      </p:sp>
      <p:pic>
        <p:nvPicPr>
          <p:cNvPr id="9" name="Afbeelding 8" descr="Afbeelding met persoon, buiten, gras, staand&#10;&#10;Automatisch gegenereerde beschrijving">
            <a:extLst>
              <a:ext uri="{FF2B5EF4-FFF2-40B4-BE49-F238E27FC236}">
                <a16:creationId xmlns:a16="http://schemas.microsoft.com/office/drawing/2014/main" id="{6CB19E78-1F63-4254-A62E-AA933EBE6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671"/>
            <a:ext cx="4070555" cy="3052917"/>
          </a:xfrm>
          <a:prstGeom prst="rect">
            <a:avLst/>
          </a:prstGeom>
        </p:spPr>
      </p:pic>
      <p:pic>
        <p:nvPicPr>
          <p:cNvPr id="11" name="Afbeelding 10" descr="Afbeelding met buiten, gras, gebouw, man&#10;&#10;Automatisch gegenereerde beschrijving">
            <a:extLst>
              <a:ext uri="{FF2B5EF4-FFF2-40B4-BE49-F238E27FC236}">
                <a16:creationId xmlns:a16="http://schemas.microsoft.com/office/drawing/2014/main" id="{25727181-C054-4AF2-AF0A-4BFE563CE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55" y="826654"/>
            <a:ext cx="4508020" cy="3381015"/>
          </a:xfrm>
          <a:prstGeom prst="rect">
            <a:avLst/>
          </a:prstGeom>
        </p:spPr>
      </p:pic>
      <p:pic>
        <p:nvPicPr>
          <p:cNvPr id="13" name="Afbeelding 12" descr="Afbeelding met gras, buiten, persoon, man&#10;&#10;Automatisch gegenereerde beschrijving">
            <a:extLst>
              <a:ext uri="{FF2B5EF4-FFF2-40B4-BE49-F238E27FC236}">
                <a16:creationId xmlns:a16="http://schemas.microsoft.com/office/drawing/2014/main" id="{3AB19AFB-1747-4086-91CD-08B526F4B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12605" y="3710335"/>
            <a:ext cx="5802260" cy="3263771"/>
          </a:xfrm>
          <a:prstGeom prst="rect">
            <a:avLst/>
          </a:prstGeom>
        </p:spPr>
      </p:pic>
      <p:pic>
        <p:nvPicPr>
          <p:cNvPr id="15" name="Afbeelding 14" descr="Afbeelding met plant, bloem, vogel, zitten&#10;&#10;Automatisch gegenereerde beschrijving">
            <a:extLst>
              <a:ext uri="{FF2B5EF4-FFF2-40B4-BE49-F238E27FC236}">
                <a16:creationId xmlns:a16="http://schemas.microsoft.com/office/drawing/2014/main" id="{4BFF66F0-7768-4491-80E8-EB0A9A64E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5" y="4080100"/>
            <a:ext cx="3946422" cy="2959817"/>
          </a:xfrm>
          <a:prstGeom prst="rect">
            <a:avLst/>
          </a:prstGeom>
        </p:spPr>
      </p:pic>
      <p:pic>
        <p:nvPicPr>
          <p:cNvPr id="17" name="Afbeelding 16" descr="Afbeelding met kat, gebouw, zitten, neerleggen&#10;&#10;Automatisch gegenereerde beschrijving">
            <a:extLst>
              <a:ext uri="{FF2B5EF4-FFF2-40B4-BE49-F238E27FC236}">
                <a16:creationId xmlns:a16="http://schemas.microsoft.com/office/drawing/2014/main" id="{4C98F5AD-5B87-4B04-87A2-62ED881BD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4280" y="1166966"/>
            <a:ext cx="3554361" cy="2665771"/>
          </a:xfrm>
          <a:prstGeom prst="rect">
            <a:avLst/>
          </a:prstGeom>
        </p:spPr>
      </p:pic>
      <p:pic>
        <p:nvPicPr>
          <p:cNvPr id="19" name="Afbeelding 18" descr="Afbeelding met gras, persoon, buiten, zitten&#10;&#10;Automatisch gegenereerde beschrijving">
            <a:extLst>
              <a:ext uri="{FF2B5EF4-FFF2-40B4-BE49-F238E27FC236}">
                <a16:creationId xmlns:a16="http://schemas.microsoft.com/office/drawing/2014/main" id="{E0E8BB3D-D4B9-487D-8D83-436ACA0C33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22" y="4296465"/>
            <a:ext cx="3389468" cy="2542101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7858EF-8DA3-40C5-85ED-83CF52B1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FC767A-EB26-44D2-A900-BA6F518D7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7"/>
    </mc:Choice>
    <mc:Fallback xmlns="">
      <p:transition spd="slow" advTm="17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45E6A-6EDF-400D-B055-E01C3C7D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74429"/>
            <a:ext cx="11926186" cy="861236"/>
          </a:xfrm>
        </p:spPr>
        <p:txBody>
          <a:bodyPr>
            <a:normAutofit fontScale="90000"/>
          </a:bodyPr>
          <a:lstStyle/>
          <a:p>
            <a:r>
              <a:rPr lang="nl-NL" dirty="0"/>
              <a:t>Met de jeugd werken aan een mooie wereld van morgen!</a:t>
            </a:r>
          </a:p>
        </p:txBody>
      </p:sp>
      <p:pic>
        <p:nvPicPr>
          <p:cNvPr id="5" name="Tijdelijke aanduiding voor inhoud 4" descr="Afbeelding met gras, persoon, buiten, jongen&#10;&#10;Automatisch gegenereerde beschrijving">
            <a:extLst>
              <a:ext uri="{FF2B5EF4-FFF2-40B4-BE49-F238E27FC236}">
                <a16:creationId xmlns:a16="http://schemas.microsoft.com/office/drawing/2014/main" id="{60FF1F08-3327-4F8B-9AF6-1B9D55F2D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16" y="821688"/>
            <a:ext cx="4527884" cy="3395913"/>
          </a:xfrm>
        </p:spPr>
      </p:pic>
      <p:pic>
        <p:nvPicPr>
          <p:cNvPr id="7" name="Afbeelding 6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AAC92C25-0481-417D-905F-9FAF075BF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490" y="1153685"/>
            <a:ext cx="3395915" cy="2546936"/>
          </a:xfrm>
          <a:prstGeom prst="rect">
            <a:avLst/>
          </a:prstGeom>
        </p:spPr>
      </p:pic>
      <p:pic>
        <p:nvPicPr>
          <p:cNvPr id="9" name="Afbeelding 8" descr="Afbeelding met persoon, buiten, gras, grond&#10;&#10;Automatisch gegenereerde beschrijving">
            <a:extLst>
              <a:ext uri="{FF2B5EF4-FFF2-40B4-BE49-F238E27FC236}">
                <a16:creationId xmlns:a16="http://schemas.microsoft.com/office/drawing/2014/main" id="{4517BD83-F822-4D4D-987D-A403481D8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42" y="821687"/>
            <a:ext cx="2546937" cy="3395916"/>
          </a:xfrm>
          <a:prstGeom prst="rect">
            <a:avLst/>
          </a:prstGeom>
        </p:spPr>
      </p:pic>
      <p:pic>
        <p:nvPicPr>
          <p:cNvPr id="11" name="Afbeelding 10" descr="Afbeelding met buiten, boom, persoon&#10;&#10;Automatisch gegenereerde beschrijving">
            <a:extLst>
              <a:ext uri="{FF2B5EF4-FFF2-40B4-BE49-F238E27FC236}">
                <a16:creationId xmlns:a16="http://schemas.microsoft.com/office/drawing/2014/main" id="{3977B5E9-D246-4E11-AD84-17A81AE13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2689" y="1199032"/>
            <a:ext cx="3395916" cy="2546937"/>
          </a:xfrm>
          <a:prstGeom prst="rect">
            <a:avLst/>
          </a:prstGeom>
        </p:spPr>
      </p:pic>
      <p:pic>
        <p:nvPicPr>
          <p:cNvPr id="15" name="Afbeelding 14" descr="Afbeelding met persoon&#10;&#10;Automatisch gegenereerde beschrijving">
            <a:extLst>
              <a:ext uri="{FF2B5EF4-FFF2-40B4-BE49-F238E27FC236}">
                <a16:creationId xmlns:a16="http://schemas.microsoft.com/office/drawing/2014/main" id="{F0E9E2CD-041F-45A2-AF54-7CEFAAC69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111"/>
            <a:ext cx="4032332" cy="26924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16EE85-EC32-459E-B633-FC1DCF089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48755FB-4D20-4419-BB1A-6C348B99CD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54" y="4421820"/>
            <a:ext cx="4143105" cy="21914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2395F24-7F81-45CC-B3EE-5E1CD92AAA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0459" y="4279571"/>
            <a:ext cx="3891541" cy="25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2"/>
    </mc:Choice>
    <mc:Fallback xmlns="">
      <p:transition spd="slow" advTm="16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FF74E-C48D-4219-985A-9F396447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365125"/>
            <a:ext cx="6557210" cy="1325563"/>
          </a:xfrm>
        </p:spPr>
        <p:txBody>
          <a:bodyPr/>
          <a:lstStyle/>
          <a:p>
            <a:r>
              <a:rPr lang="nl-NL" dirty="0"/>
              <a:t>Onderzoeken</a:t>
            </a:r>
          </a:p>
        </p:txBody>
      </p:sp>
      <p:pic>
        <p:nvPicPr>
          <p:cNvPr id="5" name="Tijdelijke aanduiding voor inhoud 4" descr="Afbeelding met buiten, gras, grond, hout&#10;&#10;Automatisch gegenereerde beschrijving">
            <a:extLst>
              <a:ext uri="{FF2B5EF4-FFF2-40B4-BE49-F238E27FC236}">
                <a16:creationId xmlns:a16="http://schemas.microsoft.com/office/drawing/2014/main" id="{E93A0DA1-B55D-40EE-A81E-7A0D9EB82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037"/>
            <a:ext cx="7081284" cy="5310963"/>
          </a:xfrm>
        </p:spPr>
      </p:pic>
      <p:pic>
        <p:nvPicPr>
          <p:cNvPr id="7" name="Afbeelding 6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3399920D-E9E8-4467-A8E7-686828A28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726" y="857250"/>
            <a:ext cx="6858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2A990F-E730-4357-8A2E-4E6819BB9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4"/>
    </mc:Choice>
    <mc:Fallback xmlns="">
      <p:transition spd="slow" advTm="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2984F-B89C-4CD2-AD7D-C54D6BEF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/>
              <a:t>Onderzoeken, maken, doen en spelen!</a:t>
            </a:r>
          </a:p>
        </p:txBody>
      </p:sp>
      <p:pic>
        <p:nvPicPr>
          <p:cNvPr id="5" name="Tijdelijke aanduiding voor inhoud 4" descr="Afbeelding met persoon, baby&#10;&#10;Automatisch gegenereerde beschrijving">
            <a:extLst>
              <a:ext uri="{FF2B5EF4-FFF2-40B4-BE49-F238E27FC236}">
                <a16:creationId xmlns:a16="http://schemas.microsoft.com/office/drawing/2014/main" id="{1AECD26A-4071-4C84-A7CF-21A97FB1D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3544" y="1733487"/>
            <a:ext cx="4521368" cy="3391025"/>
          </a:xfrm>
        </p:spPr>
      </p:pic>
      <p:pic>
        <p:nvPicPr>
          <p:cNvPr id="7" name="Afbeelding 6" descr="Afbeelding met gras, buiten, boom, lucht&#10;&#10;Automatisch gegenereerde beschrijving">
            <a:extLst>
              <a:ext uri="{FF2B5EF4-FFF2-40B4-BE49-F238E27FC236}">
                <a16:creationId xmlns:a16="http://schemas.microsoft.com/office/drawing/2014/main" id="{BA0BF7E7-7811-4FB8-957E-B01C34A3A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10" y="1053182"/>
            <a:ext cx="6729661" cy="5047246"/>
          </a:xfrm>
          <a:prstGeom prst="rect">
            <a:avLst/>
          </a:prstGeom>
        </p:spPr>
      </p:pic>
      <p:pic>
        <p:nvPicPr>
          <p:cNvPr id="9" name="Afbeelding 8" descr="Afbeelding met rots&#10;&#10;Automatisch gegenereerde beschrijving">
            <a:extLst>
              <a:ext uri="{FF2B5EF4-FFF2-40B4-BE49-F238E27FC236}">
                <a16:creationId xmlns:a16="http://schemas.microsoft.com/office/drawing/2014/main" id="{F3ACE601-910D-48B4-A45E-33D1AFF96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003" y="1766887"/>
            <a:ext cx="4788565" cy="35914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ADA659-0393-48F1-96D6-8DBF269A2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"/>
    </mc:Choice>
    <mc:Fallback xmlns="">
      <p:transition spd="slow" advTm="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3601B-A839-4088-8547-C9B5075C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62153" cy="2630738"/>
          </a:xfrm>
        </p:spPr>
        <p:txBody>
          <a:bodyPr/>
          <a:lstStyle/>
          <a:p>
            <a:r>
              <a:rPr lang="nl-NL" dirty="0"/>
              <a:t>Leven en laten leven!</a:t>
            </a:r>
          </a:p>
        </p:txBody>
      </p:sp>
      <p:pic>
        <p:nvPicPr>
          <p:cNvPr id="5" name="Tijdelijke aanduiding voor inhoud 4" descr="Afbeelding met insect, zwart&#10;&#10;Automatisch gegenereerde beschrijving">
            <a:extLst>
              <a:ext uri="{FF2B5EF4-FFF2-40B4-BE49-F238E27FC236}">
                <a16:creationId xmlns:a16="http://schemas.microsoft.com/office/drawing/2014/main" id="{FE801E7E-F9EB-4F24-8F93-6670C1310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3191" y="544116"/>
            <a:ext cx="4352925" cy="3264693"/>
          </a:xfrm>
        </p:spPr>
      </p:pic>
      <p:pic>
        <p:nvPicPr>
          <p:cNvPr id="7" name="Afbeelding 6" descr="Afbeelding met tekst, insect&#10;&#10;Automatisch gegenereerde beschrijving">
            <a:extLst>
              <a:ext uri="{FF2B5EF4-FFF2-40B4-BE49-F238E27FC236}">
                <a16:creationId xmlns:a16="http://schemas.microsoft.com/office/drawing/2014/main" id="{56503149-4DA7-42E7-9C85-DEB3841B9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29" y="3841291"/>
            <a:ext cx="3781647" cy="2836236"/>
          </a:xfrm>
          <a:prstGeom prst="rect">
            <a:avLst/>
          </a:prstGeom>
        </p:spPr>
      </p:pic>
      <p:pic>
        <p:nvPicPr>
          <p:cNvPr id="9" name="Afbeelding 8" descr="Afbeelding met buiten, plant, bloem, insect&#10;&#10;Automatisch gegenereerde beschrijving">
            <a:extLst>
              <a:ext uri="{FF2B5EF4-FFF2-40B4-BE49-F238E27FC236}">
                <a16:creationId xmlns:a16="http://schemas.microsoft.com/office/drawing/2014/main" id="{B6BCA9D8-3B88-4E68-90B3-E191349D5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" y="3248527"/>
            <a:ext cx="4572000" cy="3429000"/>
          </a:xfrm>
          <a:prstGeom prst="rect">
            <a:avLst/>
          </a:prstGeom>
        </p:spPr>
      </p:pic>
      <p:pic>
        <p:nvPicPr>
          <p:cNvPr id="11" name="Afbeelding 10" descr="Afbeelding met bloem, plant, insect&#10;&#10;Automatisch gegenereerde beschrijving">
            <a:extLst>
              <a:ext uri="{FF2B5EF4-FFF2-40B4-BE49-F238E27FC236}">
                <a16:creationId xmlns:a16="http://schemas.microsoft.com/office/drawing/2014/main" id="{27DF468D-DB8F-41B4-A464-19C55FE47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18" y="3248528"/>
            <a:ext cx="4683890" cy="3512918"/>
          </a:xfrm>
          <a:prstGeom prst="rect">
            <a:avLst/>
          </a:prstGeom>
        </p:spPr>
      </p:pic>
      <p:pic>
        <p:nvPicPr>
          <p:cNvPr id="13" name="Afbeelding 12" descr="Afbeelding met rood, bloem, plant, fruit&#10;&#10;Automatisch gegenereerde beschrijving">
            <a:extLst>
              <a:ext uri="{FF2B5EF4-FFF2-40B4-BE49-F238E27FC236}">
                <a16:creationId xmlns:a16="http://schemas.microsoft.com/office/drawing/2014/main" id="{28DBECF1-0B4C-4CB4-A5EB-E4A1057F3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34" y="0"/>
            <a:ext cx="4331371" cy="32485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95BF34-5C6A-4931-9413-85B833EB1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1"/>
    </mc:Choice>
    <mc:Fallback xmlns="">
      <p:transition spd="slow" advTm="1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A4D9D-7924-4FF4-B51B-CC5986D3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8" y="365125"/>
            <a:ext cx="10635916" cy="1325563"/>
          </a:xfrm>
        </p:spPr>
        <p:txBody>
          <a:bodyPr/>
          <a:lstStyle/>
          <a:p>
            <a:r>
              <a:rPr lang="nl-NL" dirty="0"/>
              <a:t>Tja, waar moeten die dieren huizen?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15B4E4-958E-4A5B-9EDC-C98739AFC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7" y="4444028"/>
            <a:ext cx="4329690" cy="2290190"/>
          </a:xfrm>
          <a:prstGeom prst="rect">
            <a:avLst/>
          </a:prstGeom>
        </p:spPr>
      </p:pic>
      <p:pic>
        <p:nvPicPr>
          <p:cNvPr id="6" name="Afbeelding 5" descr="Afbeelding met baksteen, gebouw, muur, bouwmateriaal&#10;&#10;Automatisch gegenereerde beschrijving">
            <a:extLst>
              <a:ext uri="{FF2B5EF4-FFF2-40B4-BE49-F238E27FC236}">
                <a16:creationId xmlns:a16="http://schemas.microsoft.com/office/drawing/2014/main" id="{8138B018-991A-4277-9CB0-000A7E23E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971" y="1690687"/>
            <a:ext cx="7824996" cy="520036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613652C5-5EC2-421C-BD9B-4019F0FF1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7758" y="1501062"/>
            <a:ext cx="6858000" cy="3855876"/>
          </a:xfrm>
          <a:prstGeom prst="rect">
            <a:avLst/>
          </a:prstGeom>
        </p:spPr>
      </p:pic>
      <p:pic>
        <p:nvPicPr>
          <p:cNvPr id="12" name="Tijdelijke aanduiding voor inhoud 11" descr="Afbeelding met tekst, teken&#10;&#10;Automatisch gegenereerde beschrijving">
            <a:extLst>
              <a:ext uri="{FF2B5EF4-FFF2-40B4-BE49-F238E27FC236}">
                <a16:creationId xmlns:a16="http://schemas.microsoft.com/office/drawing/2014/main" id="{D5D19FF9-B5EC-4635-BEBE-0440B5638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7001" y="2828933"/>
            <a:ext cx="5200362" cy="292387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66B11A-3FFE-4414-B745-FB2332F9F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3"/>
    </mc:Choice>
    <mc:Fallback xmlns="">
      <p:transition spd="slow" advTm="1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A778E-C579-47ED-99A1-5F49CA51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28749"/>
          </a:xfrm>
        </p:spPr>
        <p:txBody>
          <a:bodyPr>
            <a:normAutofit/>
          </a:bodyPr>
          <a:lstStyle/>
          <a:p>
            <a:r>
              <a:rPr lang="nl-NL" dirty="0"/>
              <a:t>Kloosterterrein verwildert </a:t>
            </a:r>
            <a:br>
              <a:rPr lang="nl-NL" dirty="0"/>
            </a:br>
            <a:r>
              <a:rPr lang="nl-NL" dirty="0"/>
              <a:t>herinrichten   = toekomstplan Clemenspark</a:t>
            </a:r>
          </a:p>
        </p:txBody>
      </p:sp>
      <p:pic>
        <p:nvPicPr>
          <p:cNvPr id="7" name="Afbeelding 6" descr="Afbeelding met buiten, gras, persoon, staand&#10;&#10;Automatisch gegenereerde beschrijving">
            <a:extLst>
              <a:ext uri="{FF2B5EF4-FFF2-40B4-BE49-F238E27FC236}">
                <a16:creationId xmlns:a16="http://schemas.microsoft.com/office/drawing/2014/main" id="{C5E93C9E-3545-4FD2-9AC1-40C9B1768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72" y="1641174"/>
            <a:ext cx="6280150" cy="4710112"/>
          </a:xfrm>
          <a:prstGeom prst="rect">
            <a:avLst/>
          </a:prstGeom>
        </p:spPr>
      </p:pic>
      <p:pic>
        <p:nvPicPr>
          <p:cNvPr id="11" name="Tijdelijke aanduiding voor inhoud 10" descr="Afbeelding met buiten, gras, veld, staand&#10;&#10;Automatisch gegenereerde beschrijving">
            <a:extLst>
              <a:ext uri="{FF2B5EF4-FFF2-40B4-BE49-F238E27FC236}">
                <a16:creationId xmlns:a16="http://schemas.microsoft.com/office/drawing/2014/main" id="{8052CE62-0E35-4235-89F5-790D18FEB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97" y="1641173"/>
            <a:ext cx="6969267" cy="464153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030B41-0FB8-46B8-9BBD-C716837D0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3"/>
    </mc:Choice>
    <mc:Fallback xmlns="">
      <p:transition spd="slow" advTm="1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12FE4D4D-4CC8-4528-9489-D6C467717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1"/>
            <a:ext cx="11685320" cy="633413"/>
          </a:xfrm>
        </p:spPr>
        <p:txBody>
          <a:bodyPr>
            <a:normAutofit fontScale="90000"/>
          </a:bodyPr>
          <a:lstStyle/>
          <a:p>
            <a:r>
              <a:rPr lang="nl-NL" altLang="nl-NL" sz="4000" dirty="0"/>
              <a:t>Het verleden vertelt ons hoe verder te gaan:1</a:t>
            </a:r>
            <a:r>
              <a:rPr lang="nl-NL" altLang="nl-NL" sz="4000" baseline="30000" dirty="0"/>
              <a:t>e</a:t>
            </a:r>
            <a:r>
              <a:rPr lang="nl-NL" altLang="nl-NL" sz="4000" dirty="0"/>
              <a:t> helft 20</a:t>
            </a:r>
            <a:r>
              <a:rPr lang="nl-NL" altLang="nl-NL" sz="4000" baseline="30000" dirty="0"/>
              <a:t>e</a:t>
            </a:r>
            <a:r>
              <a:rPr lang="nl-NL" altLang="nl-NL" sz="4000" dirty="0"/>
              <a:t> eeuw</a:t>
            </a:r>
            <a:r>
              <a:rPr lang="nl-NL" altLang="nl-NL" dirty="0"/>
              <a:t>  </a:t>
            </a:r>
          </a:p>
        </p:txBody>
      </p:sp>
      <p:pic>
        <p:nvPicPr>
          <p:cNvPr id="9219" name="Afbeelding 3" descr="http://smoorcor.nl/onewebstatic/923a545b45-merkelb_020%20-%20kopie.jpg">
            <a:hlinkClick r:id="rId4" tooltip="&quot;&quot;"/>
            <a:extLst>
              <a:ext uri="{FF2B5EF4-FFF2-40B4-BE49-F238E27FC236}">
                <a16:creationId xmlns:a16="http://schemas.microsoft.com/office/drawing/2014/main" id="{EC639E16-8F4F-445B-B6C2-028A678E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4" y="633414"/>
            <a:ext cx="10762220" cy="67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7A23FE-C703-41DF-B780-8C98786CB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128"/>
    </mc:Choice>
    <mc:Fallback xmlns="">
      <p:transition spd="slow" advClick="0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AD8F5A9C-D461-442A-93AA-C5988DF94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00" y="353791"/>
            <a:ext cx="9145276" cy="63826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4DBF87-4697-4D6B-BF64-54583A252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3791"/>
            <a:ext cx="9144000" cy="815790"/>
          </a:xfrm>
        </p:spPr>
        <p:txBody>
          <a:bodyPr>
            <a:normAutofit fontScale="90000"/>
          </a:bodyPr>
          <a:lstStyle/>
          <a:p>
            <a:r>
              <a:rPr lang="nl-NL" dirty="0"/>
              <a:t>Clemenspark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FFF75B-A1C9-4C96-827A-C72813AA5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776" y="5398940"/>
            <a:ext cx="9144000" cy="1655762"/>
          </a:xfrm>
        </p:spPr>
        <p:txBody>
          <a:bodyPr>
            <a:normAutofit/>
          </a:bodyPr>
          <a:lstStyle/>
          <a:p>
            <a:r>
              <a:rPr lang="nl-NL" sz="4000" i="1" dirty="0">
                <a:solidFill>
                  <a:srgbClr val="FF0000"/>
                </a:solidFill>
              </a:rPr>
              <a:t>Van plan naar realisatie!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C6D0B7-257D-4E26-A001-8A5EE626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8"/>
    </mc:Choice>
    <mc:Fallback xmlns="">
      <p:transition spd="slow" advTm="1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4ACCD-0691-43ED-B87E-C40BDB9C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5851"/>
          </a:xfrm>
        </p:spPr>
        <p:txBody>
          <a:bodyPr>
            <a:normAutofit fontScale="90000"/>
          </a:bodyPr>
          <a:lstStyle/>
          <a:p>
            <a:r>
              <a:rPr lang="nl-NL" dirty="0"/>
              <a:t>Wie zijn wij? De werkgroep </a:t>
            </a:r>
            <a:r>
              <a:rPr lang="nl-NL" dirty="0" err="1"/>
              <a:t>ecoleren</a:t>
            </a:r>
            <a:r>
              <a:rPr lang="nl-NL" dirty="0"/>
              <a:t>!</a:t>
            </a:r>
            <a:br>
              <a:rPr lang="nl-NL" dirty="0"/>
            </a:br>
            <a:r>
              <a:rPr lang="nl-NL" dirty="0"/>
              <a:t>Vereniging van Vrienden van het Clemensdomein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2B927BA-60DD-4221-8C27-EDB3A6FB5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65005" y="1044651"/>
            <a:ext cx="7807487" cy="585561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452E9F-FA02-49D5-AA18-9BD63C6C9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8"/>
    </mc:Choice>
    <mc:Fallback xmlns="">
      <p:transition spd="slow" advTm="1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00ECC09-45E7-4A5E-B8A3-CC36A25E3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91" y="0"/>
            <a:ext cx="9301224" cy="65792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641BAC-2148-4300-AE95-A6D4B532B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30FE0-53A8-4D9C-B3C5-7B8F5EC0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583629"/>
          </a:xfrm>
        </p:spPr>
        <p:txBody>
          <a:bodyPr>
            <a:normAutofit fontScale="90000"/>
          </a:bodyPr>
          <a:lstStyle/>
          <a:p>
            <a:r>
              <a:rPr lang="nl-NL" dirty="0"/>
              <a:t>Planbeeld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B1AE215-D180-46B6-8720-E55646564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3442" y="601884"/>
            <a:ext cx="8594051" cy="63766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917F46-4FD8-46F2-83D1-5E120657F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5"/>
    </mc:Choice>
    <mc:Fallback xmlns="">
      <p:transition spd="slow" advTm="1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C4F62-501A-4EB0-84EE-283CF9290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-97862"/>
            <a:ext cx="10515600" cy="1197457"/>
          </a:xfrm>
        </p:spPr>
        <p:txBody>
          <a:bodyPr/>
          <a:lstStyle/>
          <a:p>
            <a:r>
              <a:rPr lang="nl-NL" dirty="0"/>
              <a:t>Kloostertuinen en (klooster)hagen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9D05E17-6A52-4FFA-AA1B-D854532DB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1" y="906274"/>
            <a:ext cx="11117178" cy="655415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EAFDF9-14D5-4480-85BA-423B34BDB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1"/>
    </mc:Choice>
    <mc:Fallback xmlns="">
      <p:transition spd="slow" advTm="1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B8C30-0D11-46AE-B187-B063B710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971"/>
            <a:ext cx="10515600" cy="698129"/>
          </a:xfrm>
        </p:spPr>
        <p:txBody>
          <a:bodyPr/>
          <a:lstStyle/>
          <a:p>
            <a:pPr algn="ctr"/>
            <a:r>
              <a:rPr lang="nl-NL" dirty="0"/>
              <a:t>De  amfibieënpoel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611432A-A2BB-4507-ABA6-F43671E3D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574158"/>
            <a:ext cx="10431941" cy="62005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16206C-6BCE-4E7D-BFCD-7AA0F231C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"/>
    </mc:Choice>
    <mc:Fallback xmlns="">
      <p:transition spd="slow" advTm="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6CDFB-7726-4E55-BDC3-602FA52D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8073"/>
          </a:xfrm>
        </p:spPr>
        <p:txBody>
          <a:bodyPr/>
          <a:lstStyle/>
          <a:p>
            <a:r>
              <a:rPr lang="nl-NL" dirty="0"/>
              <a:t>Het Clemenspark toch niet zo DOM!</a:t>
            </a:r>
          </a:p>
        </p:txBody>
      </p:sp>
      <p:pic>
        <p:nvPicPr>
          <p:cNvPr id="10" name="Tijdelijke aanduiding voor inhoud 9" descr="Afbeelding met buiten, gras, huis, veld&#10;&#10;Automatisch gegenereerde beschrijving">
            <a:extLst>
              <a:ext uri="{FF2B5EF4-FFF2-40B4-BE49-F238E27FC236}">
                <a16:creationId xmlns:a16="http://schemas.microsoft.com/office/drawing/2014/main" id="{4EB281AF-A5C5-4444-887D-001C9C72A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30" y="808073"/>
            <a:ext cx="6799775" cy="4533183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02EBDE3-258E-4F27-A451-8AF73D437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56" y="4780511"/>
            <a:ext cx="4143105" cy="2191496"/>
          </a:xfrm>
          <a:prstGeom prst="rect">
            <a:avLst/>
          </a:prstGeom>
        </p:spPr>
      </p:pic>
      <p:pic>
        <p:nvPicPr>
          <p:cNvPr id="14" name="Afbeelding 13" descr="Afbeelding met gebouw, rek, bed&#10;&#10;Automatisch gegenereerde beschrijving">
            <a:extLst>
              <a:ext uri="{FF2B5EF4-FFF2-40B4-BE49-F238E27FC236}">
                <a16:creationId xmlns:a16="http://schemas.microsoft.com/office/drawing/2014/main" id="{A6FA9EC1-9C82-479E-BB5A-D3DC6FF87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2" y="5435564"/>
            <a:ext cx="7134225" cy="12287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C185C29-6712-441F-B98B-019735F5B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4" y="-187972"/>
            <a:ext cx="3073626" cy="1711893"/>
          </a:xfrm>
          <a:prstGeom prst="rect">
            <a:avLst/>
          </a:prstGeom>
        </p:spPr>
      </p:pic>
      <p:pic>
        <p:nvPicPr>
          <p:cNvPr id="4" name="Afbeelding 3" descr="Afbeelding met gras, lucht, buiten, staand&#10;&#10;Automatisch gegenereerde beschrijving">
            <a:extLst>
              <a:ext uri="{FF2B5EF4-FFF2-40B4-BE49-F238E27FC236}">
                <a16:creationId xmlns:a16="http://schemas.microsoft.com/office/drawing/2014/main" id="{458B8A8F-6847-4C47-935A-CDCC5CD4A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97" y="1523921"/>
            <a:ext cx="4460664" cy="33454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50E8FD-E0EF-4707-AC8A-FBED46F8F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9"/>
    </mc:Choice>
    <mc:Fallback xmlns="">
      <p:transition spd="slow" advTm="1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982CC-C0A8-4761-A110-88934F20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1" y="-155736"/>
            <a:ext cx="10515600" cy="920945"/>
          </a:xfrm>
        </p:spPr>
        <p:txBody>
          <a:bodyPr/>
          <a:lstStyle/>
          <a:p>
            <a:r>
              <a:rPr lang="nl-NL" dirty="0"/>
              <a:t>De waarde van een Clemenspark: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76FB51F-11EC-4B98-8620-CBD148924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99231" y="1286070"/>
            <a:ext cx="6431837" cy="428585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4085A7C-D2DB-4D5D-BB0A-EDB50AF83DAB}"/>
              </a:ext>
            </a:extLst>
          </p:cNvPr>
          <p:cNvSpPr txBox="1"/>
          <p:nvPr/>
        </p:nvSpPr>
        <p:spPr>
          <a:xfrm>
            <a:off x="340242" y="1286070"/>
            <a:ext cx="51142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B050"/>
                </a:solidFill>
              </a:rPr>
              <a:t>Een greenspot</a:t>
            </a:r>
            <a:r>
              <a:rPr lang="nl-NL" sz="2800" dirty="0"/>
              <a:t>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800" b="1" dirty="0">
                <a:solidFill>
                  <a:srgbClr val="00B050"/>
                </a:solidFill>
              </a:rPr>
              <a:t>G</a:t>
            </a:r>
            <a:r>
              <a:rPr lang="nl-NL" sz="2800" dirty="0"/>
              <a:t>roene verbinding tussen Parkstad en Beekdaelen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800" dirty="0">
                <a:solidFill>
                  <a:srgbClr val="00B050"/>
                </a:solidFill>
              </a:rPr>
              <a:t>R</a:t>
            </a:r>
            <a:r>
              <a:rPr lang="nl-NL" sz="2800" dirty="0"/>
              <a:t>ust en Recreatie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800" b="1" dirty="0">
                <a:solidFill>
                  <a:srgbClr val="00B050"/>
                </a:solidFill>
              </a:rPr>
              <a:t>E</a:t>
            </a:r>
            <a:r>
              <a:rPr lang="nl-NL" sz="2800" dirty="0"/>
              <a:t>cologisch geheel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800" b="1" dirty="0">
                <a:solidFill>
                  <a:srgbClr val="00B050"/>
                </a:solidFill>
              </a:rPr>
              <a:t>E</a:t>
            </a:r>
            <a:r>
              <a:rPr lang="nl-NL" sz="2800" dirty="0"/>
              <a:t>ducatie-plek </a:t>
            </a:r>
            <a:r>
              <a:rPr lang="nl-NL" sz="2800" dirty="0" err="1"/>
              <a:t>ecoleren</a:t>
            </a:r>
            <a:endParaRPr lang="nl-NL" sz="2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800" b="1" dirty="0">
                <a:solidFill>
                  <a:srgbClr val="00B050"/>
                </a:solidFill>
              </a:rPr>
              <a:t>N</a:t>
            </a:r>
            <a:r>
              <a:rPr lang="nl-NL" sz="2800" dirty="0"/>
              <a:t>atuur  van en voor ons allen!</a:t>
            </a:r>
          </a:p>
        </p:txBody>
      </p:sp>
      <p:pic>
        <p:nvPicPr>
          <p:cNvPr id="8" name="Afbeelding 7" descr="Afbeelding met gebouw, rek, bed&#10;&#10;Automatisch gegenereerde beschrijving">
            <a:extLst>
              <a:ext uri="{FF2B5EF4-FFF2-40B4-BE49-F238E27FC236}">
                <a16:creationId xmlns:a16="http://schemas.microsoft.com/office/drawing/2014/main" id="{4BE30475-69D5-4BCE-B7EF-380CDC0E6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5" y="5757333"/>
            <a:ext cx="8291521" cy="1428046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07EBE40E-A430-464B-A846-6D064B3BE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9"/>
    </mc:Choice>
    <mc:Fallback xmlns="">
      <p:transition spd="slow" advTm="2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3BB4D-3EB9-4F17-938C-DC3BC8C3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9656"/>
            <a:ext cx="10515600" cy="840694"/>
          </a:xfrm>
        </p:spPr>
        <p:txBody>
          <a:bodyPr/>
          <a:lstStyle/>
          <a:p>
            <a:r>
              <a:rPr lang="nl-NL" dirty="0"/>
              <a:t>IBA  en het Clemenspark</a:t>
            </a:r>
          </a:p>
        </p:txBody>
      </p:sp>
      <p:pic>
        <p:nvPicPr>
          <p:cNvPr id="5" name="Tijdelijke aanduiding voor inhoud 4" descr="Afbeelding met tekst, krant, teken&#10;&#10;Automatisch gegenereerde beschrijving">
            <a:extLst>
              <a:ext uri="{FF2B5EF4-FFF2-40B4-BE49-F238E27FC236}">
                <a16:creationId xmlns:a16="http://schemas.microsoft.com/office/drawing/2014/main" id="{09A618A3-B1A2-4040-817B-1926A780A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-159656"/>
            <a:ext cx="4712977" cy="7014664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744024-95F8-44AA-90FF-3EF7CCA51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1928264"/>
            <a:ext cx="6413912" cy="30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9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12FE4D4D-4CC8-4528-9489-D6C467717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1"/>
            <a:ext cx="11685320" cy="633413"/>
          </a:xfrm>
        </p:spPr>
        <p:txBody>
          <a:bodyPr>
            <a:normAutofit fontScale="90000"/>
          </a:bodyPr>
          <a:lstStyle/>
          <a:p>
            <a:r>
              <a:rPr lang="nl-NL" altLang="nl-NL" sz="4000" dirty="0"/>
              <a:t>Het verleden vertelt ons hoe verder te gaan:1</a:t>
            </a:r>
            <a:r>
              <a:rPr lang="nl-NL" altLang="nl-NL" sz="4000" baseline="30000" dirty="0"/>
              <a:t>e</a:t>
            </a:r>
            <a:r>
              <a:rPr lang="nl-NL" altLang="nl-NL" sz="4000" dirty="0"/>
              <a:t> helft 20</a:t>
            </a:r>
            <a:r>
              <a:rPr lang="nl-NL" altLang="nl-NL" sz="4000" baseline="30000" dirty="0"/>
              <a:t>e</a:t>
            </a:r>
            <a:r>
              <a:rPr lang="nl-NL" altLang="nl-NL" sz="4000" dirty="0"/>
              <a:t> eeuw</a:t>
            </a:r>
            <a:r>
              <a:rPr lang="nl-NL" altLang="nl-NL" dirty="0"/>
              <a:t>  </a:t>
            </a:r>
          </a:p>
        </p:txBody>
      </p:sp>
      <p:pic>
        <p:nvPicPr>
          <p:cNvPr id="9219" name="Afbeelding 3" descr="http://smoorcor.nl/onewebstatic/923a545b45-merkelb_020%20-%20kopie.jpg">
            <a:hlinkClick r:id="rId4" tooltip="&quot;&quot;"/>
            <a:extLst>
              <a:ext uri="{FF2B5EF4-FFF2-40B4-BE49-F238E27FC236}">
                <a16:creationId xmlns:a16="http://schemas.microsoft.com/office/drawing/2014/main" id="{EC639E16-8F4F-445B-B6C2-028A678E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4" y="633414"/>
            <a:ext cx="10762220" cy="67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DB888A-F671-4BE9-95C7-AC465B848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57"/>
    </mc:Choice>
    <mc:Fallback xmlns="">
      <p:transition spd="slow" advClick="0" advTm="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3E56D-F80B-4359-86DE-03CEF18E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0"/>
            <a:ext cx="11897032" cy="109138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Clemensdomein na afbraak klooster en neogotische kerk</a:t>
            </a:r>
          </a:p>
        </p:txBody>
      </p:sp>
      <p:pic>
        <p:nvPicPr>
          <p:cNvPr id="5" name="Tijdelijke aanduiding voor inhoud 4" descr="Afbeelding met gras, gebouw, teken&#10;&#10;Automatisch gegenereerde beschrijving">
            <a:extLst>
              <a:ext uri="{FF2B5EF4-FFF2-40B4-BE49-F238E27FC236}">
                <a16:creationId xmlns:a16="http://schemas.microsoft.com/office/drawing/2014/main" id="{07D40E38-7E34-4FA7-BB85-F61EC2A30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793340"/>
            <a:ext cx="10471355" cy="606466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C645EC-C1EE-43EE-B678-2E6F09FFD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7"/>
    </mc:Choice>
    <mc:Fallback xmlns="">
      <p:transition spd="slow" advTm="2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F509D-8B28-4A39-94C5-37CB011D8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603" y="-233477"/>
            <a:ext cx="6159827" cy="1112296"/>
          </a:xfrm>
        </p:spPr>
        <p:txBody>
          <a:bodyPr/>
          <a:lstStyle/>
          <a:p>
            <a:r>
              <a:rPr lang="nl-NL" dirty="0"/>
              <a:t>De medewerkers</a:t>
            </a:r>
          </a:p>
        </p:txBody>
      </p:sp>
      <p:pic>
        <p:nvPicPr>
          <p:cNvPr id="5" name="Tijdelijke aanduiding voor inhoud 4" descr="Afbeelding met persoon, groep, staand, poseren&#10;&#10;Automatisch gegenereerde beschrijving">
            <a:extLst>
              <a:ext uri="{FF2B5EF4-FFF2-40B4-BE49-F238E27FC236}">
                <a16:creationId xmlns:a16="http://schemas.microsoft.com/office/drawing/2014/main" id="{642B0AFA-52E7-41D8-BABE-32D2A49AA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964" y="1"/>
            <a:ext cx="3966258" cy="2974694"/>
          </a:xfrm>
        </p:spPr>
      </p:pic>
      <p:pic>
        <p:nvPicPr>
          <p:cNvPr id="7" name="Afbeelding 6" descr="Afbeelding met gras, buiten, persoon&#10;&#10;Automatisch gegenereerde beschrijving">
            <a:extLst>
              <a:ext uri="{FF2B5EF4-FFF2-40B4-BE49-F238E27FC236}">
                <a16:creationId xmlns:a16="http://schemas.microsoft.com/office/drawing/2014/main" id="{BBD909CD-683C-4339-A82E-B161E02EA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6463" y="572484"/>
            <a:ext cx="3570792" cy="2678094"/>
          </a:xfrm>
          <a:prstGeom prst="rect">
            <a:avLst/>
          </a:prstGeom>
        </p:spPr>
      </p:pic>
      <p:pic>
        <p:nvPicPr>
          <p:cNvPr id="15" name="Afbeelding 14" descr="Afbeelding met persoon&#10;&#10;Automatisch gegenereerde beschrijving">
            <a:extLst>
              <a:ext uri="{FF2B5EF4-FFF2-40B4-BE49-F238E27FC236}">
                <a16:creationId xmlns:a16="http://schemas.microsoft.com/office/drawing/2014/main" id="{FD5B934E-74FA-4DDC-82DB-57C47A76D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6337" y="4625698"/>
            <a:ext cx="3683119" cy="276233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6E0FCC5-F564-4BFD-AB72-DF0711E52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7421" y="3623039"/>
            <a:ext cx="4829014" cy="3621761"/>
          </a:xfrm>
          <a:prstGeom prst="rect">
            <a:avLst/>
          </a:prstGeom>
        </p:spPr>
      </p:pic>
      <p:pic>
        <p:nvPicPr>
          <p:cNvPr id="22" name="Afbeelding 21" descr="Afbeelding met persoon, muur, person, binnen&#10;&#10;Automatisch gegenereerde beschrijving">
            <a:extLst>
              <a:ext uri="{FF2B5EF4-FFF2-40B4-BE49-F238E27FC236}">
                <a16:creationId xmlns:a16="http://schemas.microsoft.com/office/drawing/2014/main" id="{5B1EC54E-26D0-435B-97FF-ABCFA4389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45" y="743467"/>
            <a:ext cx="4761056" cy="357079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9C948B7-DEA0-40E5-8EBC-4158890BC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1" y="0"/>
            <a:ext cx="2746320" cy="4350883"/>
          </a:xfrm>
          <a:prstGeom prst="rect">
            <a:avLst/>
          </a:prstGeom>
        </p:spPr>
      </p:pic>
      <p:pic>
        <p:nvPicPr>
          <p:cNvPr id="32" name="Afbeelding 31" descr="Afbeelding met buiten, gras, boom, persoon&#10;&#10;Automatisch gegenereerde beschrijving">
            <a:extLst>
              <a:ext uri="{FF2B5EF4-FFF2-40B4-BE49-F238E27FC236}">
                <a16:creationId xmlns:a16="http://schemas.microsoft.com/office/drawing/2014/main" id="{25D955DE-6036-4AE6-B364-B9409CF0E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955" y="3100906"/>
            <a:ext cx="3432443" cy="4576590"/>
          </a:xfrm>
          <a:prstGeom prst="rect">
            <a:avLst/>
          </a:prstGeom>
        </p:spPr>
      </p:pic>
      <p:pic>
        <p:nvPicPr>
          <p:cNvPr id="34" name="Afbeelding 33" descr="Afbeelding met persoon, buiten, gras, voorbereiden&#10;&#10;Automatisch gegenereerde beschrijving">
            <a:extLst>
              <a:ext uri="{FF2B5EF4-FFF2-40B4-BE49-F238E27FC236}">
                <a16:creationId xmlns:a16="http://schemas.microsoft.com/office/drawing/2014/main" id="{A9F008BA-F2A7-446C-A54F-1BF4C2F9A7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69" y="4068164"/>
            <a:ext cx="3860904" cy="51478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1835D2-BE18-4504-8C60-3E62C80B2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9"/>
    </mc:Choice>
    <mc:Fallback xmlns="">
      <p:transition spd="slow" advTm="2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207051D-8FDC-483E-A81E-4ED53FAA6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69" y="1074287"/>
            <a:ext cx="6158321" cy="46187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BA0728-064C-4B68-BC94-FEF37B19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878186" cy="1690688"/>
          </a:xfrm>
        </p:spPr>
        <p:txBody>
          <a:bodyPr/>
          <a:lstStyle/>
          <a:p>
            <a:r>
              <a:rPr lang="nl-NL" dirty="0"/>
              <a:t>Andere vrijwilligers: mensen met pit!</a:t>
            </a:r>
          </a:p>
        </p:txBody>
      </p:sp>
      <p:pic>
        <p:nvPicPr>
          <p:cNvPr id="5" name="Tijdelijke aanduiding voor inhoud 4" descr="Afbeelding met tekst, container, doos&#10;&#10;Automatisch gegenereerde beschrijving">
            <a:extLst>
              <a:ext uri="{FF2B5EF4-FFF2-40B4-BE49-F238E27FC236}">
                <a16:creationId xmlns:a16="http://schemas.microsoft.com/office/drawing/2014/main" id="{4B3DBA9E-9C82-4105-8E0B-513011D9D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42" y="85059"/>
            <a:ext cx="3680565" cy="3680565"/>
          </a:xfrm>
        </p:spPr>
      </p:pic>
      <p:pic>
        <p:nvPicPr>
          <p:cNvPr id="4" name="Afbeelding 3" descr="Afbeelding met tekst, binnen, persoon, tafel&#10;&#10;Automatisch gegenereerde beschrijving">
            <a:extLst>
              <a:ext uri="{FF2B5EF4-FFF2-40B4-BE49-F238E27FC236}">
                <a16:creationId xmlns:a16="http://schemas.microsoft.com/office/drawing/2014/main" id="{BAA4F7B4-D699-46F8-8121-14AA0EBA1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44" y="1164972"/>
            <a:ext cx="3680566" cy="3680566"/>
          </a:xfrm>
          <a:prstGeom prst="rect">
            <a:avLst/>
          </a:prstGeom>
        </p:spPr>
      </p:pic>
      <p:pic>
        <p:nvPicPr>
          <p:cNvPr id="10" name="Afbeelding 9" descr="Afbeelding met gras, buiten, boom, lucht&#10;&#10;Automatisch gegenereerde beschrijving">
            <a:extLst>
              <a:ext uri="{FF2B5EF4-FFF2-40B4-BE49-F238E27FC236}">
                <a16:creationId xmlns:a16="http://schemas.microsoft.com/office/drawing/2014/main" id="{509A12FC-2108-409E-89A0-5F4B536D9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43" y="4029741"/>
            <a:ext cx="3771013" cy="28282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BF8D25-A142-4A79-840D-EE6F03668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Afbeelding 6" descr="Afbeelding met buiten, gras, persoon, staand&#10;&#10;Automatisch gegenereerde beschrijving">
            <a:extLst>
              <a:ext uri="{FF2B5EF4-FFF2-40B4-BE49-F238E27FC236}">
                <a16:creationId xmlns:a16="http://schemas.microsoft.com/office/drawing/2014/main" id="{79CF42DD-3E04-48E3-B19A-2C80C69A5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69" y="3372486"/>
            <a:ext cx="4587644" cy="344073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C17B262-FEA1-47D8-896B-14C9476BE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70" y="4661282"/>
            <a:ext cx="4300555" cy="23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8"/>
    </mc:Choice>
    <mc:Fallback xmlns="">
      <p:transition spd="slow" advTm="1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57F6E-0D3E-4587-9B3C-21B7DFDD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49" y="-134606"/>
            <a:ext cx="10515600" cy="1325563"/>
          </a:xfrm>
        </p:spPr>
        <p:txBody>
          <a:bodyPr/>
          <a:lstStyle/>
          <a:p>
            <a:r>
              <a:rPr lang="nl-NL" dirty="0"/>
              <a:t>De onderwerpen en lijdende voorwerpen!</a:t>
            </a:r>
          </a:p>
        </p:txBody>
      </p:sp>
      <p:pic>
        <p:nvPicPr>
          <p:cNvPr id="4" name="Tijdelijke aanduiding voor inhoud 3" descr="Afbeelding met gras, buiten, persoon, man&#10;&#10;Automatisch gegenereerde beschrijving">
            <a:extLst>
              <a:ext uri="{FF2B5EF4-FFF2-40B4-BE49-F238E27FC236}">
                <a16:creationId xmlns:a16="http://schemas.microsoft.com/office/drawing/2014/main" id="{B0A7E432-3B3B-4CF9-BA90-C002E22C7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88351" y="885391"/>
            <a:ext cx="13448230" cy="75646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10734A-438A-48A3-A147-18474BAA1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4"/>
    </mc:Choice>
    <mc:Fallback xmlns="">
      <p:transition spd="slow" advTm="1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516DB-ABBC-4F96-B50A-A7F5EA02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3320859"/>
            <a:ext cx="4666470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DOM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= </a:t>
            </a:r>
            <a:r>
              <a:rPr lang="en-US" sz="4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iervriendelijk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ud </a:t>
            </a:r>
            <a:r>
              <a:rPr lang="en-US" sz="4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erkelbeek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34D7955-C35A-4248-B6E4-2CD1BC82E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348680"/>
            <a:ext cx="4823883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Kloostercomplex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jaar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geleden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1213970-5FF5-4B31-8CB1-14E3D5B349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10491" b="-2"/>
          <a:stretch/>
        </p:blipFill>
        <p:spPr>
          <a:xfrm>
            <a:off x="6021086" y="544804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A3262E-D61E-464A-AC06-E7FB9906C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838"/>
    </mc:Choice>
    <mc:Fallback xmlns="">
      <p:transition spd="slow" advTm="1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D5CAF16-1F3A-4148-87A8-78A710D1E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136" y="0"/>
            <a:ext cx="4377864" cy="1511303"/>
          </a:xfrm>
          <a:custGeom>
            <a:avLst/>
            <a:gdLst>
              <a:gd name="connsiteX0" fmla="*/ 2088891 w 4377864"/>
              <a:gd name="connsiteY0" fmla="*/ 0 h 1511303"/>
              <a:gd name="connsiteX1" fmla="*/ 2487984 w 4377864"/>
              <a:gd name="connsiteY1" fmla="*/ 0 h 1511303"/>
              <a:gd name="connsiteX2" fmla="*/ 2582604 w 4377864"/>
              <a:gd name="connsiteY2" fmla="*/ 0 h 1511303"/>
              <a:gd name="connsiteX3" fmla="*/ 4377864 w 4377864"/>
              <a:gd name="connsiteY3" fmla="*/ 0 h 1511303"/>
              <a:gd name="connsiteX4" fmla="*/ 4377864 w 4377864"/>
              <a:gd name="connsiteY4" fmla="*/ 1511301 h 1511303"/>
              <a:gd name="connsiteX5" fmla="*/ 2986590 w 4377864"/>
              <a:gd name="connsiteY5" fmla="*/ 1511301 h 1511303"/>
              <a:gd name="connsiteX6" fmla="*/ 2986590 w 4377864"/>
              <a:gd name="connsiteY6" fmla="*/ 1511303 h 1511303"/>
              <a:gd name="connsiteX7" fmla="*/ 1191330 w 4377864"/>
              <a:gd name="connsiteY7" fmla="*/ 1511303 h 1511303"/>
              <a:gd name="connsiteX8" fmla="*/ 399093 w 4377864"/>
              <a:gd name="connsiteY8" fmla="*/ 1511303 h 1511303"/>
              <a:gd name="connsiteX9" fmla="*/ 0 w 4377864"/>
              <a:gd name="connsiteY9" fmla="*/ 1511303 h 1511303"/>
              <a:gd name="connsiteX10" fmla="*/ 697617 w 4377864"/>
              <a:gd name="connsiteY10" fmla="*/ 2 h 1511303"/>
              <a:gd name="connsiteX11" fmla="*/ 1096710 w 4377864"/>
              <a:gd name="connsiteY11" fmla="*/ 2 h 1511303"/>
              <a:gd name="connsiteX12" fmla="*/ 1191330 w 4377864"/>
              <a:gd name="connsiteY12" fmla="*/ 2 h 1511303"/>
              <a:gd name="connsiteX13" fmla="*/ 2088890 w 4377864"/>
              <a:gd name="connsiteY13" fmla="*/ 2 h 15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7864" h="1511303">
                <a:moveTo>
                  <a:pt x="2088891" y="0"/>
                </a:moveTo>
                <a:lnTo>
                  <a:pt x="2487984" y="0"/>
                </a:lnTo>
                <a:lnTo>
                  <a:pt x="2582604" y="0"/>
                </a:lnTo>
                <a:lnTo>
                  <a:pt x="4377864" y="0"/>
                </a:lnTo>
                <a:lnTo>
                  <a:pt x="4377864" y="1511301"/>
                </a:lnTo>
                <a:lnTo>
                  <a:pt x="2986590" y="1511301"/>
                </a:lnTo>
                <a:lnTo>
                  <a:pt x="2986590" y="1511303"/>
                </a:lnTo>
                <a:lnTo>
                  <a:pt x="1191330" y="1511303"/>
                </a:lnTo>
                <a:lnTo>
                  <a:pt x="399093" y="1511303"/>
                </a:lnTo>
                <a:lnTo>
                  <a:pt x="0" y="1511303"/>
                </a:lnTo>
                <a:lnTo>
                  <a:pt x="697617" y="2"/>
                </a:lnTo>
                <a:lnTo>
                  <a:pt x="1096710" y="2"/>
                </a:lnTo>
                <a:lnTo>
                  <a:pt x="1191330" y="2"/>
                </a:lnTo>
                <a:lnTo>
                  <a:pt x="2088890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801" y="1690688"/>
            <a:ext cx="7316944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746" y="1691164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4B6315-33C1-4A57-88A8-A2C01D86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03720" cy="132556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Wat wilden wij?</a:t>
            </a:r>
            <a:br>
              <a:rPr lang="nl-NL" b="1" dirty="0">
                <a:solidFill>
                  <a:srgbClr val="FF0000"/>
                </a:solidFill>
              </a:rPr>
            </a:br>
            <a:r>
              <a:rPr lang="nl-NL" b="1" dirty="0">
                <a:solidFill>
                  <a:srgbClr val="FF0000"/>
                </a:solidFill>
              </a:rPr>
              <a:t>Activiteiten 2020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69FF48-3B7C-48B0-AD64-1830D230F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4900749" cy="4028343"/>
          </a:xfrm>
        </p:spPr>
        <p:txBody>
          <a:bodyPr anchor="t">
            <a:normAutofit/>
          </a:bodyPr>
          <a:lstStyle/>
          <a:p>
            <a:r>
              <a:rPr lang="nl-NL" sz="2000" b="1" dirty="0">
                <a:solidFill>
                  <a:srgbClr val="FFFFFF"/>
                </a:solidFill>
              </a:rPr>
              <a:t>Vogelvoerplekken creëren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Perken inzaaien met insectenlokkers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Nestkastjes maken/plaatsen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Bijenhotels maken en plaatsen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Vleermuiskasten maken en plaatsen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Composthoop maken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Broedstoof maken voor vliegend hert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Kikkerpoel aanleggen</a:t>
            </a:r>
          </a:p>
          <a:p>
            <a:r>
              <a:rPr lang="nl-NL" sz="2000" b="1" dirty="0">
                <a:solidFill>
                  <a:srgbClr val="FFFFFF"/>
                </a:solidFill>
              </a:rPr>
              <a:t>Veldwerk en onderzoek</a:t>
            </a:r>
          </a:p>
        </p:txBody>
      </p:sp>
      <p:pic>
        <p:nvPicPr>
          <p:cNvPr id="5" name="Afbeelding 4" descr="Afbeelding met klok&#10;&#10;Automatisch gegenereerde beschrijving">
            <a:extLst>
              <a:ext uri="{FF2B5EF4-FFF2-40B4-BE49-F238E27FC236}">
                <a16:creationId xmlns:a16="http://schemas.microsoft.com/office/drawing/2014/main" id="{BAEB6CE4-ED08-412C-87B7-F0BBFB4F7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91" y="1863634"/>
            <a:ext cx="4134525" cy="207759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7" name="Afbeelding 6" descr="Afbeelding met gras, buiten, huis, groen&#10;&#10;Automatisch gegenereerde beschrijving">
            <a:extLst>
              <a:ext uri="{FF2B5EF4-FFF2-40B4-BE49-F238E27FC236}">
                <a16:creationId xmlns:a16="http://schemas.microsoft.com/office/drawing/2014/main" id="{83BF4B87-0B27-4B16-8687-A44389084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17" y="3881027"/>
            <a:ext cx="5425083" cy="2387037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C10B0B-259D-40C9-BE79-D15905062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5"/>
    </mc:Choice>
    <mc:Fallback xmlns="">
      <p:transition spd="slow" advTm="2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476</Words>
  <Application>Microsoft Office PowerPoint</Application>
  <PresentationFormat>Breedbeeld</PresentationFormat>
  <Paragraphs>60</Paragraphs>
  <Slides>26</Slides>
  <Notes>0</Notes>
  <HiddenSlides>0</HiddenSlides>
  <MMClips>25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Kantoorthema</vt:lpstr>
      <vt:lpstr>DOM Clemensdomein Oud Merkelbeek</vt:lpstr>
      <vt:lpstr>Wie zijn wij? De werkgroep ecoleren! Vereniging van Vrienden van het Clemensdomein</vt:lpstr>
      <vt:lpstr>Het verleden vertelt ons hoe verder te gaan:1e helft 20e eeuw  </vt:lpstr>
      <vt:lpstr>Clemensdomein na afbraak klooster en neogotische kerk</vt:lpstr>
      <vt:lpstr>De medewerkers</vt:lpstr>
      <vt:lpstr>Andere vrijwilligers: mensen met pit!</vt:lpstr>
      <vt:lpstr>De onderwerpen en lijdende voorwerpen!</vt:lpstr>
      <vt:lpstr>DOM = Diervriendelijk Oud Merkelbeek</vt:lpstr>
      <vt:lpstr>Wat wilden wij? Activiteiten 2020</vt:lpstr>
      <vt:lpstr>Wat deden wij voor en achter de schermen?</vt:lpstr>
      <vt:lpstr>Eco-leren met de jeugd voedsel- en woonplekken creëren! </vt:lpstr>
      <vt:lpstr>Met de jeugd werken aan een mooie wereld van morgen!</vt:lpstr>
      <vt:lpstr>Onderzoeken</vt:lpstr>
      <vt:lpstr>Onderzoeken, maken, doen en spelen!</vt:lpstr>
      <vt:lpstr>Leven en laten leven!</vt:lpstr>
      <vt:lpstr>Tja, waar moeten die dieren huizen?</vt:lpstr>
      <vt:lpstr>Kloosterterrein verwildert  herinrichten   = toekomstplan Clemenspark</vt:lpstr>
      <vt:lpstr>Het verleden vertelt ons hoe verder te gaan:1e helft 20e eeuw  </vt:lpstr>
      <vt:lpstr>Clemenspark</vt:lpstr>
      <vt:lpstr>PowerPoint-presentatie</vt:lpstr>
      <vt:lpstr>Planbeeld</vt:lpstr>
      <vt:lpstr>Kloostertuinen en (klooster)hagen</vt:lpstr>
      <vt:lpstr>De  amfibieënpoel</vt:lpstr>
      <vt:lpstr>Het Clemenspark toch niet zo DOM!</vt:lpstr>
      <vt:lpstr>De waarde van een Clemenspark:</vt:lpstr>
      <vt:lpstr>IBA  en het Clemenspark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</dc:title>
  <dc:creator>Peter Kleuters</dc:creator>
  <cp:lastModifiedBy>Peter Kleuters</cp:lastModifiedBy>
  <cp:revision>45</cp:revision>
  <dcterms:created xsi:type="dcterms:W3CDTF">2020-01-10T12:56:58Z</dcterms:created>
  <dcterms:modified xsi:type="dcterms:W3CDTF">2021-01-15T20:45:58Z</dcterms:modified>
</cp:coreProperties>
</file>