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8" r:id="rId2"/>
    <p:sldId id="279" r:id="rId3"/>
    <p:sldId id="276" r:id="rId4"/>
    <p:sldId id="28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0" r:id="rId14"/>
    <p:sldId id="281" r:id="rId15"/>
    <p:sldId id="282" r:id="rId16"/>
    <p:sldId id="283" r:id="rId17"/>
    <p:sldId id="285" r:id="rId18"/>
    <p:sldId id="284" r:id="rId19"/>
    <p:sldId id="274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87" r:id="rId32"/>
    <p:sldId id="286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928" autoAdjust="0"/>
  </p:normalViewPr>
  <p:slideViewPr>
    <p:cSldViewPr>
      <p:cViewPr>
        <p:scale>
          <a:sx n="87" d="100"/>
          <a:sy n="87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AFBCA-CC69-49ED-A507-C812EDDE0A77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0008E-F936-4187-BE94-EC0202B4FC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0008E-F936-4187-BE94-EC0202B4FC8C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6615-BCB9-44CE-8262-2BB72FF5A2D4}" type="datetimeFigureOut">
              <a:rPr lang="nl-NL" smtClean="0"/>
              <a:pPr/>
              <a:t>28-3-2012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7857-BDB8-4CA3-AB1E-4AD1AD8DEB6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9An8wasj_c" TargetMode="External"/><Relationship Id="rId2" Type="http://schemas.openxmlformats.org/officeDocument/2006/relationships/hyperlink" Target="http://www.youtube.com/watch?v=vtERmD5llpo&amp;feature=relate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youtube.com/watch?v=e0-wN6TEHK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flipV="1">
            <a:off x="3286116" y="1214422"/>
            <a:ext cx="416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214414" y="2000240"/>
            <a:ext cx="5929354" cy="4154984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Het </a:t>
            </a:r>
            <a:r>
              <a:rPr lang="nl-NL" sz="88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cultuurt</a:t>
            </a:r>
            <a:r>
              <a:rPr lang="nl-NL" sz="8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sz="8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 onze buurt</a:t>
            </a:r>
            <a:endParaRPr lang="nl-NL" sz="88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3556" name="Picture 4" descr="http://t0.gstatic.com/images?q=tbn:ANd9GcTltIby0Jz6IffJ-VZIdMWe3ISaWoXhznk8yVLMFWgB9wbpvBlSlBxvj2c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4312">
            <a:off x="321975" y="3851914"/>
            <a:ext cx="1951626" cy="2805462"/>
          </a:xfrm>
          <a:prstGeom prst="rect">
            <a:avLst/>
          </a:prstGeom>
          <a:noFill/>
        </p:spPr>
      </p:pic>
      <p:pic>
        <p:nvPicPr>
          <p:cNvPr id="23554" name="Picture 2" descr="http://firenshr.files.wordpress.com/2010/04/cultuur20kleurt20het20leven220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2324">
            <a:off x="5918899" y="4442605"/>
            <a:ext cx="3065108" cy="1857364"/>
          </a:xfrm>
          <a:prstGeom prst="rect">
            <a:avLst/>
          </a:prstGeom>
          <a:noFill/>
        </p:spPr>
      </p:pic>
      <p:pic>
        <p:nvPicPr>
          <p:cNvPr id="23560" name="Picture 8" descr="http://www.ludieq.nl/media_bestanden/images/1303206040_berich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58532">
            <a:off x="269558" y="333168"/>
            <a:ext cx="2114385" cy="1835127"/>
          </a:xfrm>
          <a:prstGeom prst="rect">
            <a:avLst/>
          </a:prstGeom>
          <a:noFill/>
        </p:spPr>
      </p:pic>
      <p:pic>
        <p:nvPicPr>
          <p:cNvPr id="23562" name="Picture 10" descr="http://2.bp.blogspot.com/--trxV43QPtM/Tp6vBEF7-XI/AAAAAAAABeM/1JkfIvfyzEg/s1600/respect+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00042"/>
            <a:ext cx="3190875" cy="1285876"/>
          </a:xfrm>
          <a:prstGeom prst="rect">
            <a:avLst/>
          </a:prstGeom>
          <a:noFill/>
        </p:spPr>
      </p:pic>
      <p:pic>
        <p:nvPicPr>
          <p:cNvPr id="23564" name="Picture 12" descr="http://harryvanbommel.sp.nl/weblog/files/2011/05/vrijhe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45141">
            <a:off x="6133850" y="428765"/>
            <a:ext cx="299085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4664"/>
            <a:ext cx="453650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608512" cy="281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5220072" y="260648"/>
            <a:ext cx="3491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Tsjetsjenië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2. Eritrea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Armenië</a:t>
            </a:r>
            <a:endParaRPr lang="en-US" sz="2400" dirty="0" smtClean="0"/>
          </a:p>
          <a:p>
            <a:r>
              <a:rPr lang="en-US" sz="2400" dirty="0" smtClean="0"/>
              <a:t>4. Sierra Leone</a:t>
            </a:r>
          </a:p>
          <a:p>
            <a:r>
              <a:rPr lang="en-US" sz="2400" dirty="0" smtClean="0"/>
              <a:t>5. China</a:t>
            </a:r>
          </a:p>
          <a:p>
            <a:r>
              <a:rPr lang="en-US" sz="2400" dirty="0" smtClean="0"/>
              <a:t>6. Sri Lanka</a:t>
            </a:r>
          </a:p>
          <a:p>
            <a:r>
              <a:rPr lang="en-US" sz="2400" dirty="0" smtClean="0"/>
              <a:t>7. Togo</a:t>
            </a:r>
          </a:p>
          <a:p>
            <a:r>
              <a:rPr lang="en-US" sz="2400" dirty="0" smtClean="0"/>
              <a:t>8. </a:t>
            </a:r>
            <a:r>
              <a:rPr lang="en-US" sz="2400" dirty="0" err="1" smtClean="0"/>
              <a:t>Guinee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395536" y="3861048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Rwanda</a:t>
            </a:r>
          </a:p>
          <a:p>
            <a:r>
              <a:rPr lang="en-US" sz="2400" dirty="0" smtClean="0"/>
              <a:t>10. Iran</a:t>
            </a:r>
          </a:p>
          <a:p>
            <a:r>
              <a:rPr lang="en-US" sz="2400" dirty="0" smtClean="0"/>
              <a:t>11. Burundi</a:t>
            </a:r>
          </a:p>
          <a:p>
            <a:r>
              <a:rPr lang="en-US" sz="2400" dirty="0" smtClean="0"/>
              <a:t>12. </a:t>
            </a:r>
            <a:r>
              <a:rPr lang="en-US" sz="2400" dirty="0" err="1" smtClean="0"/>
              <a:t>Somalië</a:t>
            </a:r>
            <a:endParaRPr lang="en-US" sz="2400" dirty="0" smtClean="0"/>
          </a:p>
          <a:p>
            <a:r>
              <a:rPr lang="en-US" sz="2400" dirty="0" smtClean="0"/>
              <a:t>13. </a:t>
            </a:r>
            <a:r>
              <a:rPr lang="en-US" sz="2400" dirty="0" err="1" smtClean="0"/>
              <a:t>Bosnië</a:t>
            </a:r>
            <a:endParaRPr lang="en-US" sz="2400" dirty="0" smtClean="0"/>
          </a:p>
          <a:p>
            <a:r>
              <a:rPr lang="en-US" sz="2400" dirty="0" smtClean="0"/>
              <a:t>14.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r>
              <a:rPr lang="en-US" sz="2400" dirty="0" smtClean="0"/>
              <a:t>15. Afghanistan</a:t>
            </a:r>
            <a:endParaRPr lang="nl-NL" sz="2400" dirty="0"/>
          </a:p>
        </p:txBody>
      </p:sp>
      <p:sp>
        <p:nvSpPr>
          <p:cNvPr id="6" name="Rechthoek 5"/>
          <p:cNvSpPr/>
          <p:nvPr/>
        </p:nvSpPr>
        <p:spPr>
          <a:xfrm>
            <a:off x="3929058" y="2428868"/>
            <a:ext cx="886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929586" y="5572140"/>
            <a:ext cx="886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464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5184576" cy="25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95536" y="3789040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Rwanda</a:t>
            </a:r>
          </a:p>
          <a:p>
            <a:r>
              <a:rPr lang="en-US" sz="2400" dirty="0" smtClean="0"/>
              <a:t>10. Iran</a:t>
            </a:r>
          </a:p>
          <a:p>
            <a:r>
              <a:rPr lang="en-US" sz="2400" dirty="0" smtClean="0"/>
              <a:t>11. Burundi</a:t>
            </a:r>
          </a:p>
          <a:p>
            <a:r>
              <a:rPr lang="en-US" sz="2400" dirty="0" smtClean="0"/>
              <a:t>12. </a:t>
            </a:r>
            <a:r>
              <a:rPr lang="en-US" sz="2400" dirty="0" err="1" smtClean="0"/>
              <a:t>Somalië</a:t>
            </a:r>
            <a:endParaRPr lang="en-US" sz="2400" dirty="0" smtClean="0"/>
          </a:p>
          <a:p>
            <a:r>
              <a:rPr lang="en-US" sz="2400" dirty="0" smtClean="0"/>
              <a:t>13. </a:t>
            </a:r>
            <a:r>
              <a:rPr lang="en-US" sz="2400" dirty="0" err="1" smtClean="0"/>
              <a:t>Bosnië</a:t>
            </a:r>
            <a:endParaRPr lang="en-US" sz="2400" dirty="0" smtClean="0"/>
          </a:p>
          <a:p>
            <a:r>
              <a:rPr lang="en-US" sz="2400" dirty="0" smtClean="0"/>
              <a:t>14.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r>
              <a:rPr lang="en-US" sz="2400" dirty="0" smtClean="0"/>
              <a:t>15. Afghanistan</a:t>
            </a: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5220072" y="260648"/>
            <a:ext cx="3491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Tsjetsjenië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2. Eritrea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Armenië</a:t>
            </a:r>
            <a:endParaRPr lang="en-US" sz="2400" dirty="0" smtClean="0"/>
          </a:p>
          <a:p>
            <a:r>
              <a:rPr lang="en-US" sz="2400" dirty="0" smtClean="0"/>
              <a:t>4. Sierra Leone</a:t>
            </a:r>
          </a:p>
          <a:p>
            <a:r>
              <a:rPr lang="en-US" sz="2400" dirty="0" smtClean="0"/>
              <a:t>5. China</a:t>
            </a:r>
          </a:p>
          <a:p>
            <a:r>
              <a:rPr lang="en-US" sz="2400" dirty="0" smtClean="0"/>
              <a:t>6. Sri Lanka</a:t>
            </a:r>
          </a:p>
          <a:p>
            <a:r>
              <a:rPr lang="en-US" sz="2400" dirty="0" smtClean="0"/>
              <a:t>7. Togo</a:t>
            </a:r>
          </a:p>
          <a:p>
            <a:r>
              <a:rPr lang="en-US" sz="2400" dirty="0" smtClean="0"/>
              <a:t>8. </a:t>
            </a:r>
            <a:r>
              <a:rPr lang="en-US" sz="2400" dirty="0" err="1" smtClean="0"/>
              <a:t>Guinee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6" name="Rechthoek 5"/>
          <p:cNvSpPr/>
          <p:nvPr/>
        </p:nvSpPr>
        <p:spPr>
          <a:xfrm>
            <a:off x="3929058" y="2143116"/>
            <a:ext cx="886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001024" y="5572140"/>
            <a:ext cx="886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5446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5940152" y="188640"/>
            <a:ext cx="3491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Tsjetsjenië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2. Eritrea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Armenië</a:t>
            </a:r>
            <a:endParaRPr lang="en-US" sz="2400" dirty="0" smtClean="0"/>
          </a:p>
          <a:p>
            <a:r>
              <a:rPr lang="en-US" sz="2400" dirty="0" smtClean="0"/>
              <a:t>4. Sierra Leone</a:t>
            </a:r>
          </a:p>
          <a:p>
            <a:r>
              <a:rPr lang="en-US" sz="2400" dirty="0" smtClean="0"/>
              <a:t>5. China</a:t>
            </a:r>
          </a:p>
          <a:p>
            <a:r>
              <a:rPr lang="en-US" sz="2400" dirty="0" smtClean="0"/>
              <a:t>6. Sri Lanka</a:t>
            </a:r>
          </a:p>
          <a:p>
            <a:r>
              <a:rPr lang="en-US" sz="2400" dirty="0" smtClean="0"/>
              <a:t>7. Togo</a:t>
            </a:r>
          </a:p>
          <a:p>
            <a:r>
              <a:rPr lang="en-US" sz="2400" dirty="0" smtClean="0"/>
              <a:t>8. </a:t>
            </a:r>
            <a:r>
              <a:rPr lang="en-US" sz="2400" dirty="0" err="1" smtClean="0"/>
              <a:t>Guinee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5940152" y="3140968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Rwanda</a:t>
            </a:r>
          </a:p>
          <a:p>
            <a:r>
              <a:rPr lang="en-US" sz="2400" dirty="0" smtClean="0"/>
              <a:t>10. Iran</a:t>
            </a:r>
          </a:p>
          <a:p>
            <a:r>
              <a:rPr lang="en-US" sz="2400" dirty="0" smtClean="0"/>
              <a:t>11. Burundi</a:t>
            </a:r>
          </a:p>
          <a:p>
            <a:r>
              <a:rPr lang="en-US" sz="2400" dirty="0" smtClean="0"/>
              <a:t>12. </a:t>
            </a:r>
            <a:r>
              <a:rPr lang="en-US" sz="2400" dirty="0" err="1" smtClean="0"/>
              <a:t>Somalië</a:t>
            </a:r>
            <a:endParaRPr lang="en-US" sz="2400" dirty="0" smtClean="0"/>
          </a:p>
          <a:p>
            <a:r>
              <a:rPr lang="en-US" sz="2400" dirty="0" smtClean="0"/>
              <a:t>13. </a:t>
            </a:r>
            <a:r>
              <a:rPr lang="en-US" sz="2400" dirty="0" err="1" smtClean="0"/>
              <a:t>Bosnië</a:t>
            </a:r>
            <a:endParaRPr lang="en-US" sz="2400" dirty="0" smtClean="0"/>
          </a:p>
          <a:p>
            <a:r>
              <a:rPr lang="en-US" sz="2400" dirty="0" smtClean="0"/>
              <a:t>14.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r>
              <a:rPr lang="en-US" sz="2400" dirty="0" smtClean="0"/>
              <a:t>15. Afghanistan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4786314" y="3500438"/>
            <a:ext cx="886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7584" y="1772816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sz="2000" dirty="0" smtClean="0"/>
              <a:t>Buitenlander = iemand die in Nederland verblijft maar </a:t>
            </a:r>
            <a:r>
              <a:rPr lang="nl-NL" sz="2000" u="sng" dirty="0" smtClean="0"/>
              <a:t>niet</a:t>
            </a:r>
            <a:r>
              <a:rPr lang="nl-NL" sz="2000" dirty="0" smtClean="0"/>
              <a:t> een Nederlander is.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nl-NL" sz="2000" dirty="0" smtClean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sz="2000" dirty="0" smtClean="0"/>
              <a:t>Asielzoeker = iemand die uit zijn eigen land is gevlucht en in Nederland wil gaan wonen.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nl-NL" sz="2000" dirty="0" smtClean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sz="2000" dirty="0" smtClean="0"/>
              <a:t>Vluchteling = iemand die </a:t>
            </a:r>
            <a:r>
              <a:rPr lang="nl-NL" sz="2000" u="sng" dirty="0" smtClean="0"/>
              <a:t>niet</a:t>
            </a:r>
            <a:r>
              <a:rPr lang="nl-NL" sz="2000" dirty="0" smtClean="0"/>
              <a:t> in zijn eigen land kan wonen en daarom in Nederland woont.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nl-NL" sz="2000" dirty="0" smtClean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sz="2000" dirty="0" smtClean="0"/>
              <a:t>Allochtoon = iemand waarvan de papa en/of de mama in het buitenland is geboren.</a:t>
            </a:r>
          </a:p>
          <a:p>
            <a:endParaRPr lang="nl-NL" sz="2000" dirty="0"/>
          </a:p>
        </p:txBody>
      </p:sp>
      <p:sp>
        <p:nvSpPr>
          <p:cNvPr id="3" name="Tekstvak 2"/>
          <p:cNvSpPr txBox="1"/>
          <p:nvPr/>
        </p:nvSpPr>
        <p:spPr>
          <a:xfrm>
            <a:off x="1115616" y="5486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Begrippen</a:t>
            </a:r>
            <a:endParaRPr lang="nl-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1556792"/>
            <a:ext cx="604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sz="2400" dirty="0" smtClean="0"/>
              <a:t>Waarom vluchten mensen?</a:t>
            </a: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899592" y="76470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Vluchten</a:t>
            </a:r>
            <a:r>
              <a:rPr lang="en-US" sz="3600" dirty="0" smtClean="0"/>
              <a:t> is </a:t>
            </a:r>
            <a:r>
              <a:rPr lang="en-US" sz="3600" dirty="0" err="1" smtClean="0"/>
              <a:t>een</a:t>
            </a:r>
            <a:r>
              <a:rPr lang="en-US" sz="3600" dirty="0" smtClean="0"/>
              <a:t> </a:t>
            </a:r>
            <a:r>
              <a:rPr lang="en-US" sz="3600" dirty="0" err="1" smtClean="0"/>
              <a:t>noodzaak</a:t>
            </a:r>
            <a:endParaRPr lang="nl-NL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3023320" y="4765119"/>
            <a:ext cx="61206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Hongersnood</a:t>
            </a:r>
            <a:r>
              <a:rPr lang="en-US" sz="1600" dirty="0" smtClean="0"/>
              <a:t>:</a:t>
            </a:r>
          </a:p>
          <a:p>
            <a:r>
              <a:rPr lang="nl-NL" sz="1600" u="sng" dirty="0" smtClean="0">
                <a:hlinkClick r:id="rId2"/>
              </a:rPr>
              <a:t>http://www.youtube.com/watch?v=vtERmD5llpo&amp;feature=related</a:t>
            </a:r>
            <a:endParaRPr lang="nl-NL" sz="1600" dirty="0" smtClean="0"/>
          </a:p>
          <a:p>
            <a:r>
              <a:rPr lang="en-US" sz="1600" dirty="0" err="1" smtClean="0"/>
              <a:t>Vluchtelingen</a:t>
            </a:r>
            <a:r>
              <a:rPr lang="en-US" sz="1600" dirty="0" smtClean="0"/>
              <a:t>:</a:t>
            </a:r>
          </a:p>
          <a:p>
            <a:r>
              <a:rPr lang="nl-NL" sz="1600" u="sng" dirty="0" smtClean="0">
                <a:hlinkClick r:id="rId3"/>
              </a:rPr>
              <a:t>http://www.youtube.com/watch?v=O9An8wasj_c</a:t>
            </a:r>
            <a:endParaRPr lang="nl-NL" sz="1600" dirty="0" smtClean="0"/>
          </a:p>
          <a:p>
            <a:r>
              <a:rPr lang="nl-NL" sz="1400" dirty="0" smtClean="0"/>
              <a:t>Bij 48 seconden afzetten</a:t>
            </a:r>
            <a:r>
              <a:rPr lang="nl-NL" dirty="0" smtClean="0"/>
              <a:t>.</a:t>
            </a:r>
          </a:p>
          <a:p>
            <a:r>
              <a:rPr lang="nl-NL" sz="1600" u="sng" dirty="0" smtClean="0">
                <a:hlinkClick r:id="rId4"/>
              </a:rPr>
              <a:t>http://www.youtube.com/watch?v=e0-wN6TEHKo</a:t>
            </a:r>
            <a:endParaRPr lang="nl-NL" sz="1600" dirty="0" smtClean="0"/>
          </a:p>
          <a:p>
            <a:r>
              <a:rPr lang="nl-NL" sz="1400" dirty="0" smtClean="0"/>
              <a:t>Bij 29 seconden afzetten.</a:t>
            </a:r>
          </a:p>
          <a:p>
            <a:endParaRPr lang="en-US" dirty="0" smtClean="0"/>
          </a:p>
        </p:txBody>
      </p:sp>
      <p:pic>
        <p:nvPicPr>
          <p:cNvPr id="10242" name="Picture 2" descr="http://www.cmo.nl/sw/images/Vluchtelingen-waarom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143116"/>
            <a:ext cx="3190875" cy="2133601"/>
          </a:xfrm>
          <a:prstGeom prst="rect">
            <a:avLst/>
          </a:prstGeom>
          <a:noFill/>
        </p:spPr>
      </p:pic>
      <p:pic>
        <p:nvPicPr>
          <p:cNvPr id="10244" name="Picture 4" descr="http://www.ph-bouwadvies.nl/wp-content/uploads/2011/06/vluchten.jpg"/>
          <p:cNvPicPr>
            <a:picLocks noChangeAspect="1" noChangeArrowheads="1"/>
          </p:cNvPicPr>
          <p:nvPr/>
        </p:nvPicPr>
        <p:blipFill>
          <a:blip r:embed="rId6" cstate="print"/>
          <a:srcRect l="9836" t="19672" r="9016" b="18852"/>
          <a:stretch>
            <a:fillRect/>
          </a:stretch>
        </p:blipFill>
        <p:spPr bwMode="auto">
          <a:xfrm>
            <a:off x="428596" y="2143116"/>
            <a:ext cx="292324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848872" cy="52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467544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Dit</a:t>
            </a:r>
            <a:r>
              <a:rPr lang="en-US" sz="2800" dirty="0" smtClean="0"/>
              <a:t> is de </a:t>
            </a:r>
            <a:r>
              <a:rPr lang="en-US" sz="2800" dirty="0" err="1" smtClean="0"/>
              <a:t>dagelijkse</a:t>
            </a:r>
            <a:r>
              <a:rPr lang="en-US" sz="2800" dirty="0" smtClean="0"/>
              <a:t> </a:t>
            </a:r>
            <a:r>
              <a:rPr lang="en-US" sz="2800" dirty="0" err="1" smtClean="0"/>
              <a:t>realiteit</a:t>
            </a:r>
            <a:r>
              <a:rPr lang="en-US" sz="2800" dirty="0" smtClean="0"/>
              <a:t> </a:t>
            </a: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miljoenen</a:t>
            </a:r>
            <a:r>
              <a:rPr lang="en-US" sz="2800" dirty="0" smtClean="0"/>
              <a:t> </a:t>
            </a:r>
            <a:r>
              <a:rPr lang="en-US" sz="2800" dirty="0" err="1" smtClean="0"/>
              <a:t>mensen</a:t>
            </a:r>
            <a:r>
              <a:rPr lang="en-US" sz="2800" dirty="0" smtClean="0"/>
              <a:t>.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6064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Voor</a:t>
            </a:r>
            <a:r>
              <a:rPr lang="en-US" sz="2800" dirty="0" smtClean="0"/>
              <a:t> 17 </a:t>
            </a:r>
            <a:r>
              <a:rPr lang="en-US" sz="2800" dirty="0" err="1" smtClean="0"/>
              <a:t>miljoen</a:t>
            </a:r>
            <a:r>
              <a:rPr lang="en-US" sz="2800" dirty="0" smtClean="0"/>
              <a:t> </a:t>
            </a:r>
            <a:r>
              <a:rPr lang="en-US" sz="2800" dirty="0" err="1" smtClean="0"/>
              <a:t>Nederlanders</a:t>
            </a:r>
            <a:r>
              <a:rPr lang="en-US" sz="2800" dirty="0" smtClean="0"/>
              <a:t> is </a:t>
            </a:r>
            <a:r>
              <a:rPr lang="en-US" sz="2800" dirty="0" err="1" smtClean="0"/>
              <a:t>dit</a:t>
            </a:r>
            <a:r>
              <a:rPr lang="en-US" sz="2800" dirty="0" smtClean="0"/>
              <a:t> de </a:t>
            </a:r>
            <a:r>
              <a:rPr lang="en-US" sz="2800" dirty="0" err="1" smtClean="0"/>
              <a:t>dagelijkse</a:t>
            </a:r>
            <a:r>
              <a:rPr lang="en-US" sz="2800" dirty="0" smtClean="0"/>
              <a:t> </a:t>
            </a:r>
            <a:r>
              <a:rPr lang="en-US" sz="2800" dirty="0" err="1" smtClean="0"/>
              <a:t>realiteit</a:t>
            </a:r>
            <a:r>
              <a:rPr lang="en-US" sz="2800" dirty="0" smtClean="0"/>
              <a:t>.</a:t>
            </a:r>
            <a:endParaRPr lang="nl-N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176463" cy="312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003" y="3140968"/>
            <a:ext cx="4152461" cy="31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686463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259632" y="486916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</a:t>
            </a:r>
            <a:r>
              <a:rPr lang="en-US" dirty="0" err="1" smtClean="0"/>
              <a:t>asielzoekerscentra</a:t>
            </a:r>
            <a:r>
              <a:rPr lang="en-US" dirty="0" smtClean="0"/>
              <a:t> in Nederland</a:t>
            </a:r>
          </a:p>
          <a:p>
            <a:r>
              <a:rPr lang="en-US" dirty="0" err="1" smtClean="0"/>
              <a:t>Gemiddeld</a:t>
            </a:r>
            <a:r>
              <a:rPr lang="en-US" dirty="0" smtClean="0"/>
              <a:t> 500 – 600 </a:t>
            </a:r>
            <a:r>
              <a:rPr lang="en-US" dirty="0" err="1" smtClean="0"/>
              <a:t>mensen</a:t>
            </a:r>
            <a:r>
              <a:rPr lang="en-US" dirty="0" smtClean="0"/>
              <a:t> per </a:t>
            </a:r>
            <a:r>
              <a:rPr lang="en-US" dirty="0" err="1" smtClean="0"/>
              <a:t>asielzoekerscentrum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dichtsbijzijnde</a:t>
            </a:r>
            <a:r>
              <a:rPr lang="en-US" dirty="0" smtClean="0"/>
              <a:t> </a:t>
            </a:r>
            <a:r>
              <a:rPr lang="en-US" dirty="0" err="1" smtClean="0"/>
              <a:t>asielzoekerscentrum</a:t>
            </a:r>
            <a:r>
              <a:rPr lang="en-US" dirty="0" smtClean="0"/>
              <a:t> is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ons</a:t>
            </a:r>
            <a:r>
              <a:rPr lang="en-US" dirty="0" smtClean="0"/>
              <a:t> </a:t>
            </a:r>
            <a:r>
              <a:rPr lang="en-US" dirty="0" err="1" smtClean="0"/>
              <a:t>Budel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835696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619672" y="400506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 smtClean="0"/>
              <a:t>Zou je het fijn vinden, als de klas en het dorp waarin je woont, voor jou op zouden komen als je het land uitgezet zou worden? </a:t>
            </a:r>
          </a:p>
          <a:p>
            <a:pPr marL="342900" lvl="0" indent="-342900">
              <a:buFont typeface="+mj-lt"/>
              <a:buAutoNum type="arabicPeriod"/>
            </a:pPr>
            <a:endParaRPr lang="nl-NL" dirty="0" smtClean="0"/>
          </a:p>
          <a:p>
            <a:pPr marL="342900" lvl="0" indent="-342900">
              <a:buFont typeface="+mj-lt"/>
              <a:buAutoNum type="arabicPeriod"/>
            </a:pPr>
            <a:r>
              <a:rPr lang="nl-NL" dirty="0" smtClean="0"/>
              <a:t>Vind je het kunnen dat iemand na negen jaar hier te leven, nog steeds het land uit moet?</a:t>
            </a:r>
          </a:p>
          <a:p>
            <a:pPr marL="342900" lvl="0" indent="-342900"/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5048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/>
          <p:cNvSpPr/>
          <p:nvPr/>
        </p:nvSpPr>
        <p:spPr>
          <a:xfrm>
            <a:off x="4714876" y="4929198"/>
            <a:ext cx="3357586" cy="178595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785786" y="4714884"/>
            <a:ext cx="2357454" cy="17859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3971924" cy="654032"/>
          </a:xfrm>
        </p:spPr>
        <p:txBody>
          <a:bodyPr>
            <a:noAutofit/>
          </a:bodyPr>
          <a:lstStyle/>
          <a:p>
            <a:pPr algn="l"/>
            <a:r>
              <a:rPr lang="nl-NL" sz="3600" dirty="0" smtClean="0"/>
              <a:t>Provincie Brabant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/>
          </a:p>
        </p:txBody>
      </p:sp>
      <p:pic>
        <p:nvPicPr>
          <p:cNvPr id="6148" name="Picture 4" descr="http://www.lacretio.nl/wp-content/uploads/2011/06/Landkaart-Nederland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2571767" cy="3088806"/>
          </a:xfrm>
          <a:prstGeom prst="rect">
            <a:avLst/>
          </a:prstGeom>
          <a:noFill/>
        </p:spPr>
      </p:pic>
      <p:cxnSp>
        <p:nvCxnSpPr>
          <p:cNvPr id="8" name="Rechte verbindingslijn met pijl 7"/>
          <p:cNvCxnSpPr/>
          <p:nvPr/>
        </p:nvCxnSpPr>
        <p:spPr>
          <a:xfrm rot="5400000">
            <a:off x="1286646" y="385683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857224" y="4786322"/>
            <a:ext cx="21431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rgbClr val="000000"/>
                </a:solidFill>
                <a:latin typeface="+mj-lt"/>
                <a:ea typeface="Calibri"/>
                <a:cs typeface="ArialMT"/>
              </a:rPr>
              <a:t>698 </a:t>
            </a:r>
            <a:r>
              <a:rPr lang="nl-NL" sz="1400" dirty="0" smtClean="0">
                <a:solidFill>
                  <a:srgbClr val="000000"/>
                </a:solidFill>
                <a:latin typeface="+mj-lt"/>
                <a:ea typeface="Calibri"/>
                <a:cs typeface="ArialMT"/>
              </a:rPr>
              <a:t>gehuisveste vluchtelingen op 1 juni 2011 in de provincie Brabant. </a:t>
            </a:r>
          </a:p>
          <a:p>
            <a:endParaRPr lang="nl-NL" sz="1400" dirty="0" smtClean="0">
              <a:solidFill>
                <a:srgbClr val="000000"/>
              </a:solidFill>
              <a:latin typeface="+mj-lt"/>
              <a:ea typeface="Calibri"/>
              <a:cs typeface="ArialMT"/>
            </a:endParaRPr>
          </a:p>
          <a:p>
            <a:r>
              <a:rPr lang="nl-NL" sz="1400" b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2.459.827</a:t>
            </a:r>
            <a:r>
              <a:rPr lang="nl-NL" sz="1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inwoners in het jaar 2012 </a:t>
            </a:r>
            <a:endParaRPr lang="nl-NL" sz="1400" dirty="0" smtClean="0">
              <a:latin typeface="+mj-lt"/>
              <a:ea typeface="Calibri"/>
              <a:cs typeface="Times New Roman"/>
            </a:endParaRPr>
          </a:p>
          <a:p>
            <a:endParaRPr lang="nl-NL" dirty="0"/>
          </a:p>
        </p:txBody>
      </p:sp>
      <p:sp>
        <p:nvSpPr>
          <p:cNvPr id="18" name="Rechthoek 17"/>
          <p:cNvSpPr/>
          <p:nvPr/>
        </p:nvSpPr>
        <p:spPr>
          <a:xfrm>
            <a:off x="5429256" y="428604"/>
            <a:ext cx="1512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/>
              <a:t>Europa</a:t>
            </a:r>
            <a:endParaRPr lang="nl-NL" sz="3600" dirty="0"/>
          </a:p>
        </p:txBody>
      </p:sp>
      <p:cxnSp>
        <p:nvCxnSpPr>
          <p:cNvPr id="23" name="Rechte verbindingslijn 22"/>
          <p:cNvCxnSpPr/>
          <p:nvPr/>
        </p:nvCxnSpPr>
        <p:spPr>
          <a:xfrm rot="5400000">
            <a:off x="928686" y="3429000"/>
            <a:ext cx="6858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3" name="Picture 9" descr="http://www.nvm.nl/nl-NL/Wonen/Woning_kopen/2e_huis/~/media/NVMWebsite/Afbeeldingen/Wonen/campagne/west_europa_kleuren_500px_600px.ashx?w=500&amp;h=600&amp;a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571867" cy="4286240"/>
          </a:xfrm>
          <a:prstGeom prst="rect">
            <a:avLst/>
          </a:prstGeom>
          <a:noFill/>
        </p:spPr>
      </p:pic>
      <p:cxnSp>
        <p:nvCxnSpPr>
          <p:cNvPr id="26" name="Rechte verbindingslijn met pijl 25"/>
          <p:cNvCxnSpPr/>
          <p:nvPr/>
        </p:nvCxnSpPr>
        <p:spPr>
          <a:xfrm rot="5400000">
            <a:off x="5322893" y="3892553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4857752" y="5214950"/>
            <a:ext cx="31432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Er worden in Nederland 13.330 asielaanvragen gedaan. Dit is 5,6 % van heel europa </a:t>
            </a:r>
          </a:p>
          <a:p>
            <a:endParaRPr lang="nl-NL" sz="1400" dirty="0" smtClean="0"/>
          </a:p>
          <a:p>
            <a:r>
              <a:rPr lang="nl-NL" sz="1400" dirty="0" smtClean="0"/>
              <a:t>16.612.213  inwoners heeft Nederland</a:t>
            </a:r>
          </a:p>
          <a:p>
            <a:endParaRPr lang="nl-NL" sz="1400" dirty="0" smtClean="0"/>
          </a:p>
          <a:p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001056" cy="4429156"/>
          </a:xfrm>
        </p:spPr>
        <p:txBody>
          <a:bodyPr>
            <a:normAutofit/>
          </a:bodyPr>
          <a:lstStyle/>
          <a:p>
            <a:pPr marL="514350" lvl="0" indent="-514350" algn="l"/>
            <a:endParaRPr lang="nl-NL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nl-NL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Welke spullen zouden jullie meenemen als je moest vluchten?</a:t>
            </a:r>
          </a:p>
          <a:p>
            <a:pPr marL="514350" lvl="0" indent="-514350" algn="l">
              <a:buFont typeface="+mj-lt"/>
              <a:buAutoNum type="arabicPeriod"/>
            </a:pPr>
            <a:endParaRPr lang="nl-NL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nl-NL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Waarom zouden mensen vluchten?</a:t>
            </a:r>
          </a:p>
          <a:p>
            <a:pPr marL="514350" lvl="0" indent="-514350" algn="l">
              <a:buFont typeface="+mj-lt"/>
              <a:buAutoNum type="arabicPeriod"/>
            </a:pPr>
            <a:endParaRPr lang="nl-NL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nl-NL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Wat betekent vrede voor jullie?</a:t>
            </a:r>
          </a:p>
          <a:p>
            <a:pPr marL="514350" indent="-514350" algn="l">
              <a:buFont typeface="+mj-lt"/>
              <a:buAutoNum type="arabicPeriod"/>
            </a:pPr>
            <a:endParaRPr lang="nl-NL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Schrijven in vreemde talen.</a:t>
            </a:r>
            <a:endParaRPr lang="nl-NL" dirty="0"/>
          </a:p>
        </p:txBody>
      </p:sp>
      <p:pic>
        <p:nvPicPr>
          <p:cNvPr id="13314" name="Picture 2" descr="http://www.chineesvertaalbureau.nl/Animaties/Vr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200462" cy="1800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67544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Vrede</a:t>
            </a:r>
            <a:r>
              <a:rPr lang="en-US" dirty="0" smtClean="0"/>
              <a:t> in het </a:t>
            </a:r>
            <a:r>
              <a:rPr lang="en-US" dirty="0" err="1" smtClean="0"/>
              <a:t>Chinees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436096" y="4293096"/>
            <a:ext cx="33898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15000" dirty="0" smtClean="0"/>
              <a:t>سلام</a:t>
            </a:r>
            <a:r>
              <a:rPr lang="ar-AE" sz="9600" dirty="0" smtClean="0"/>
              <a:t> </a:t>
            </a:r>
            <a:endParaRPr lang="nl-NL" sz="9600" dirty="0"/>
          </a:p>
        </p:txBody>
      </p:sp>
      <p:sp>
        <p:nvSpPr>
          <p:cNvPr id="7" name="Tekstvak 6"/>
          <p:cNvSpPr txBox="1"/>
          <p:nvPr/>
        </p:nvSpPr>
        <p:spPr>
          <a:xfrm>
            <a:off x="6084168" y="4149080"/>
            <a:ext cx="218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Vrede</a:t>
            </a:r>
            <a:r>
              <a:rPr lang="en-US" dirty="0" smtClean="0"/>
              <a:t> in het </a:t>
            </a:r>
            <a:r>
              <a:rPr lang="en-US" dirty="0" err="1" smtClean="0"/>
              <a:t>Arabisch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Inburgeringscursus</a:t>
            </a:r>
            <a:endParaRPr lang="nl-NL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20625" t="21094" r="20312" b="20312"/>
          <a:stretch>
            <a:fillRect/>
          </a:stretch>
        </p:blipFill>
        <p:spPr bwMode="auto">
          <a:xfrm>
            <a:off x="1357290" y="1285860"/>
            <a:ext cx="6715172" cy="53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0330" t="20988" r="20410" b="20225"/>
          <a:stretch>
            <a:fillRect/>
          </a:stretch>
        </p:blipFill>
        <p:spPr bwMode="auto">
          <a:xfrm>
            <a:off x="1000100" y="571480"/>
            <a:ext cx="693100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9845" t="20428" r="20621" b="19747"/>
          <a:stretch>
            <a:fillRect/>
          </a:stretch>
        </p:blipFill>
        <p:spPr bwMode="auto">
          <a:xfrm>
            <a:off x="1000100" y="599495"/>
            <a:ext cx="6741308" cy="541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0257" t="20981" r="19935" b="19935"/>
          <a:stretch>
            <a:fillRect/>
          </a:stretch>
        </p:blipFill>
        <p:spPr bwMode="auto">
          <a:xfrm>
            <a:off x="928662" y="571480"/>
            <a:ext cx="7199201" cy="568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0506" t="21646" r="20253" b="19493"/>
          <a:stretch>
            <a:fillRect/>
          </a:stretch>
        </p:blipFill>
        <p:spPr bwMode="auto">
          <a:xfrm>
            <a:off x="928662" y="500042"/>
            <a:ext cx="7153016" cy="568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19688" t="21094" r="19374" b="19140"/>
          <a:stretch>
            <a:fillRect/>
          </a:stretch>
        </p:blipFill>
        <p:spPr bwMode="auto">
          <a:xfrm>
            <a:off x="1071537" y="642918"/>
            <a:ext cx="710177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20102" t="21340" r="20466" b="19665"/>
          <a:stretch>
            <a:fillRect/>
          </a:stretch>
        </p:blipFill>
        <p:spPr bwMode="auto">
          <a:xfrm>
            <a:off x="857224" y="642918"/>
            <a:ext cx="7048549" cy="559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9355" t="20374" r="19524" b="18505"/>
          <a:stretch>
            <a:fillRect/>
          </a:stretch>
        </p:blipFill>
        <p:spPr bwMode="auto">
          <a:xfrm>
            <a:off x="928662" y="428604"/>
            <a:ext cx="705450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0050" t="21535" r="19801" b="19987"/>
          <a:stretch>
            <a:fillRect/>
          </a:stretch>
        </p:blipFill>
        <p:spPr bwMode="auto">
          <a:xfrm>
            <a:off x="571472" y="365104"/>
            <a:ext cx="7572428" cy="588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251520" y="5877272"/>
            <a:ext cx="288032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51520" y="6381328"/>
            <a:ext cx="28803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131840" y="5877272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3131840" y="6381328"/>
            <a:ext cx="288032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8136904" cy="546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683568" y="58052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Azië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83568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Afrika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635896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Europa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491880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Voormalig</a:t>
            </a:r>
            <a:r>
              <a:rPr lang="en-US" dirty="0" smtClean="0"/>
              <a:t> </a:t>
            </a:r>
            <a:r>
              <a:rPr lang="en-US" dirty="0" err="1" smtClean="0"/>
              <a:t>Sovjet-Unie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20207" t="20790" r="19948" b="18976"/>
          <a:stretch>
            <a:fillRect/>
          </a:stretch>
        </p:blipFill>
        <p:spPr bwMode="auto">
          <a:xfrm>
            <a:off x="571472" y="428604"/>
            <a:ext cx="7643866" cy="615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Integreren doe je samen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27584" y="227687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Font typeface="Times New Roman" pitchFamily="16" charset="0"/>
              <a:buAutoNum type="arabicPeriod"/>
              <a:defRPr/>
            </a:pPr>
            <a:r>
              <a:rPr lang="nl-NL" sz="2400" dirty="0" smtClean="0"/>
              <a:t>Wat zou een vluchteling moeten weten over onze maatschappij, denk jij?</a:t>
            </a:r>
          </a:p>
          <a:p>
            <a:pPr marL="609600" indent="-609600">
              <a:buFont typeface="Times New Roman" pitchFamily="16" charset="0"/>
              <a:buAutoNum type="arabicPeriod"/>
              <a:defRPr/>
            </a:pPr>
            <a:endParaRPr lang="nl-NL" sz="2400" dirty="0" smtClean="0"/>
          </a:p>
          <a:p>
            <a:pPr marL="609600" indent="-609600">
              <a:buFont typeface="Times New Roman" pitchFamily="16" charset="0"/>
              <a:buAutoNum type="arabicPeriod"/>
              <a:defRPr/>
            </a:pPr>
            <a:r>
              <a:rPr lang="nl-NL" sz="2400" dirty="0" smtClean="0"/>
              <a:t>Wat betekent “geïntegreerd zijn”?</a:t>
            </a:r>
          </a:p>
          <a:p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142984"/>
            <a:ext cx="3214710" cy="385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5580112" y="458112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Gemaakt door: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571604" y="285728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Samen zijn wij één! </a:t>
            </a:r>
            <a:endParaRPr lang="nl-NL" sz="4400" dirty="0"/>
          </a:p>
        </p:txBody>
      </p:sp>
      <p:pic>
        <p:nvPicPr>
          <p:cNvPr id="3074" name="Picture 2" descr="http://www.mvanosch.nl/images/logo_paladi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857892"/>
            <a:ext cx="1619250" cy="733426"/>
          </a:xfrm>
          <a:prstGeom prst="rect">
            <a:avLst/>
          </a:prstGeom>
          <a:noFill/>
        </p:spPr>
      </p:pic>
      <p:pic>
        <p:nvPicPr>
          <p:cNvPr id="3080" name="Picture 8" descr="http://94.100.116.40/462700001-462750000/462738401-462738500/462738490_4_H50j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429132"/>
            <a:ext cx="190500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85720" y="1071546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/>
            <a:endParaRPr lang="nl-NL" sz="2800" dirty="0" smtClean="0"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800" dirty="0" smtClean="0">
                <a:cs typeface="Arial" pitchFamily="34" charset="0"/>
              </a:rPr>
              <a:t>Zijn jullie al eens verhuisd? Hoe vond je dat? Of als je nog niet verhuisd bent, zou je willen verhuizen? Waarom wel? Waarom niet?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 smtClean="0"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800" dirty="0" smtClean="0">
                <a:cs typeface="Arial" pitchFamily="34" charset="0"/>
              </a:rPr>
              <a:t>Kennen jullie iemand die gevlucht is? Wat vind je daarvan?</a:t>
            </a:r>
          </a:p>
          <a:p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01008"/>
            <a:ext cx="50405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5652120" y="260648"/>
            <a:ext cx="3491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Tsjetsjenië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2. Eritrea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Armenië</a:t>
            </a:r>
            <a:endParaRPr lang="en-US" sz="2400" dirty="0" smtClean="0"/>
          </a:p>
          <a:p>
            <a:r>
              <a:rPr lang="en-US" sz="2400" dirty="0" smtClean="0"/>
              <a:t>4. Sierra Leone</a:t>
            </a:r>
          </a:p>
          <a:p>
            <a:r>
              <a:rPr lang="en-US" sz="2400" dirty="0" smtClean="0"/>
              <a:t>5. China</a:t>
            </a:r>
          </a:p>
          <a:p>
            <a:r>
              <a:rPr lang="en-US" sz="2400" dirty="0" smtClean="0"/>
              <a:t>6. Sri Lanka</a:t>
            </a:r>
          </a:p>
          <a:p>
            <a:r>
              <a:rPr lang="en-US" sz="2400" dirty="0" smtClean="0"/>
              <a:t>7. Togo</a:t>
            </a:r>
          </a:p>
          <a:p>
            <a:r>
              <a:rPr lang="en-US" sz="2400" dirty="0" smtClean="0"/>
              <a:t>8. </a:t>
            </a:r>
            <a:r>
              <a:rPr lang="en-US" sz="2400" dirty="0" err="1" smtClean="0"/>
              <a:t>Guinee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395536" y="3861048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Rwanda</a:t>
            </a:r>
          </a:p>
          <a:p>
            <a:r>
              <a:rPr lang="en-US" sz="2400" dirty="0" smtClean="0"/>
              <a:t>10. Iran</a:t>
            </a:r>
          </a:p>
          <a:p>
            <a:r>
              <a:rPr lang="en-US" sz="2400" dirty="0" smtClean="0"/>
              <a:t>11. Burundi</a:t>
            </a:r>
          </a:p>
          <a:p>
            <a:r>
              <a:rPr lang="en-US" sz="2400" dirty="0" smtClean="0"/>
              <a:t>12. </a:t>
            </a:r>
            <a:r>
              <a:rPr lang="en-US" sz="2400" dirty="0" err="1" smtClean="0"/>
              <a:t>Somalië</a:t>
            </a:r>
            <a:endParaRPr lang="en-US" sz="2400" dirty="0" smtClean="0"/>
          </a:p>
          <a:p>
            <a:r>
              <a:rPr lang="en-US" sz="2400" dirty="0" smtClean="0"/>
              <a:t>13. </a:t>
            </a:r>
            <a:r>
              <a:rPr lang="en-US" sz="2400" dirty="0" err="1" smtClean="0"/>
              <a:t>Bosnië</a:t>
            </a:r>
            <a:endParaRPr lang="en-US" sz="2400" dirty="0" smtClean="0"/>
          </a:p>
          <a:p>
            <a:r>
              <a:rPr lang="en-US" sz="2400" dirty="0" smtClean="0"/>
              <a:t>14.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r>
              <a:rPr lang="en-US" sz="2400" dirty="0" smtClean="0"/>
              <a:t>15. Afghanistan</a:t>
            </a:r>
            <a:endParaRPr lang="nl-NL" sz="2400" dirty="0"/>
          </a:p>
        </p:txBody>
      </p:sp>
      <p:sp>
        <p:nvSpPr>
          <p:cNvPr id="8" name="Rechthoek 7"/>
          <p:cNvSpPr/>
          <p:nvPr/>
        </p:nvSpPr>
        <p:spPr>
          <a:xfrm>
            <a:off x="4857752" y="23574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15338" y="542926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805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5472608" cy="335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5220072" y="260648"/>
            <a:ext cx="3491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Tsjetsjenië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2. Eritrea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Armenië</a:t>
            </a:r>
            <a:endParaRPr lang="en-US" sz="2400" dirty="0" smtClean="0"/>
          </a:p>
          <a:p>
            <a:r>
              <a:rPr lang="en-US" sz="2400" dirty="0" smtClean="0"/>
              <a:t>4. Sierra Leone</a:t>
            </a:r>
          </a:p>
          <a:p>
            <a:r>
              <a:rPr lang="en-US" sz="2400" dirty="0" smtClean="0"/>
              <a:t>5. China</a:t>
            </a:r>
          </a:p>
          <a:p>
            <a:r>
              <a:rPr lang="en-US" sz="2400" dirty="0" smtClean="0"/>
              <a:t>6. Sri Lanka</a:t>
            </a:r>
          </a:p>
          <a:p>
            <a:r>
              <a:rPr lang="en-US" sz="2400" dirty="0" smtClean="0"/>
              <a:t>7. Togo</a:t>
            </a:r>
          </a:p>
          <a:p>
            <a:r>
              <a:rPr lang="en-US" sz="2400" dirty="0" smtClean="0"/>
              <a:t>8. </a:t>
            </a:r>
            <a:r>
              <a:rPr lang="en-US" sz="2400" dirty="0" err="1" smtClean="0"/>
              <a:t>Guinee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323528" y="3645024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Rwanda</a:t>
            </a:r>
          </a:p>
          <a:p>
            <a:r>
              <a:rPr lang="en-US" sz="2400" dirty="0" smtClean="0"/>
              <a:t>10. Iran</a:t>
            </a:r>
          </a:p>
          <a:p>
            <a:r>
              <a:rPr lang="en-US" sz="2400" dirty="0" smtClean="0"/>
              <a:t>11. Burundi</a:t>
            </a:r>
          </a:p>
          <a:p>
            <a:r>
              <a:rPr lang="en-US" sz="2400" dirty="0" smtClean="0"/>
              <a:t>12. </a:t>
            </a:r>
            <a:r>
              <a:rPr lang="en-US" sz="2400" dirty="0" err="1" smtClean="0"/>
              <a:t>Somalië</a:t>
            </a:r>
            <a:endParaRPr lang="en-US" sz="2400" dirty="0" smtClean="0"/>
          </a:p>
          <a:p>
            <a:r>
              <a:rPr lang="en-US" sz="2400" dirty="0" smtClean="0"/>
              <a:t>13. </a:t>
            </a:r>
            <a:r>
              <a:rPr lang="en-US" sz="2400" dirty="0" err="1" smtClean="0"/>
              <a:t>Bosnië</a:t>
            </a:r>
            <a:endParaRPr lang="en-US" sz="2400" dirty="0" smtClean="0"/>
          </a:p>
          <a:p>
            <a:r>
              <a:rPr lang="en-US" sz="2400" dirty="0" smtClean="0"/>
              <a:t>14.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r>
              <a:rPr lang="en-US" sz="2400" dirty="0" smtClean="0"/>
              <a:t>15. Afghanistan</a:t>
            </a:r>
            <a:endParaRPr lang="nl-NL" sz="2400" dirty="0"/>
          </a:p>
        </p:txBody>
      </p:sp>
      <p:sp>
        <p:nvSpPr>
          <p:cNvPr id="6" name="Rechthoek 5"/>
          <p:cNvSpPr/>
          <p:nvPr/>
        </p:nvSpPr>
        <p:spPr>
          <a:xfrm>
            <a:off x="4357686" y="221455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358214" y="56435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08512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5112568" cy="266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95536" y="3861048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Rwanda</a:t>
            </a:r>
          </a:p>
          <a:p>
            <a:r>
              <a:rPr lang="en-US" sz="2400" dirty="0" smtClean="0"/>
              <a:t>10. Iran</a:t>
            </a:r>
          </a:p>
          <a:p>
            <a:r>
              <a:rPr lang="en-US" sz="2400" dirty="0" smtClean="0"/>
              <a:t>11. Burundi</a:t>
            </a:r>
          </a:p>
          <a:p>
            <a:r>
              <a:rPr lang="en-US" sz="2400" dirty="0" smtClean="0"/>
              <a:t>12. </a:t>
            </a:r>
            <a:r>
              <a:rPr lang="en-US" sz="2400" dirty="0" err="1" smtClean="0"/>
              <a:t>Somalië</a:t>
            </a:r>
            <a:endParaRPr lang="en-US" sz="2400" dirty="0" smtClean="0"/>
          </a:p>
          <a:p>
            <a:r>
              <a:rPr lang="en-US" sz="2400" dirty="0" smtClean="0"/>
              <a:t>13. </a:t>
            </a:r>
            <a:r>
              <a:rPr lang="en-US" sz="2400" dirty="0" err="1" smtClean="0"/>
              <a:t>Bosnië</a:t>
            </a:r>
            <a:endParaRPr lang="en-US" sz="2400" dirty="0" smtClean="0"/>
          </a:p>
          <a:p>
            <a:r>
              <a:rPr lang="en-US" sz="2400" dirty="0" smtClean="0"/>
              <a:t>14.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r>
              <a:rPr lang="en-US" sz="2400" dirty="0" smtClean="0"/>
              <a:t>15. Afghanistan</a:t>
            </a: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5220072" y="260648"/>
            <a:ext cx="3491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Tsjetsjenië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2. Eritrea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Armenië</a:t>
            </a:r>
            <a:endParaRPr lang="en-US" sz="2400" dirty="0" smtClean="0"/>
          </a:p>
          <a:p>
            <a:r>
              <a:rPr lang="en-US" sz="2400" dirty="0" smtClean="0"/>
              <a:t>4. Sierra Leone</a:t>
            </a:r>
          </a:p>
          <a:p>
            <a:r>
              <a:rPr lang="en-US" sz="2400" dirty="0" smtClean="0"/>
              <a:t>5. China</a:t>
            </a:r>
          </a:p>
          <a:p>
            <a:r>
              <a:rPr lang="en-US" sz="2400" dirty="0" smtClean="0"/>
              <a:t>6. Sri Lanka</a:t>
            </a:r>
          </a:p>
          <a:p>
            <a:r>
              <a:rPr lang="en-US" sz="2400" dirty="0" smtClean="0"/>
              <a:t>7. Togo</a:t>
            </a:r>
          </a:p>
          <a:p>
            <a:r>
              <a:rPr lang="en-US" sz="2400" dirty="0" smtClean="0"/>
              <a:t>8. </a:t>
            </a:r>
            <a:r>
              <a:rPr lang="en-US" sz="2400" dirty="0" err="1" smtClean="0"/>
              <a:t>Guinee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6" name="Rechthoek 5"/>
          <p:cNvSpPr/>
          <p:nvPr/>
        </p:nvSpPr>
        <p:spPr>
          <a:xfrm>
            <a:off x="4357686" y="257174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072462" y="56435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824535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17032"/>
            <a:ext cx="4392488" cy="28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5220072" y="260648"/>
            <a:ext cx="3491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Tsjetsjenië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2. Eritrea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Armenië</a:t>
            </a:r>
            <a:endParaRPr lang="en-US" sz="2400" dirty="0" smtClean="0"/>
          </a:p>
          <a:p>
            <a:r>
              <a:rPr lang="en-US" sz="2400" dirty="0" smtClean="0"/>
              <a:t>4. Sierra Leone</a:t>
            </a:r>
          </a:p>
          <a:p>
            <a:r>
              <a:rPr lang="en-US" sz="2400" dirty="0" smtClean="0"/>
              <a:t>5. China</a:t>
            </a:r>
          </a:p>
          <a:p>
            <a:r>
              <a:rPr lang="en-US" sz="2400" dirty="0" smtClean="0"/>
              <a:t>6. Sri Lanka</a:t>
            </a:r>
          </a:p>
          <a:p>
            <a:r>
              <a:rPr lang="en-US" sz="2400" dirty="0" smtClean="0"/>
              <a:t>7. Togo</a:t>
            </a:r>
          </a:p>
          <a:p>
            <a:r>
              <a:rPr lang="en-US" sz="2400" dirty="0" smtClean="0"/>
              <a:t>8. </a:t>
            </a:r>
            <a:r>
              <a:rPr lang="en-US" sz="2400" dirty="0" err="1" smtClean="0"/>
              <a:t>Guinee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395536" y="3861048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Rwanda</a:t>
            </a:r>
          </a:p>
          <a:p>
            <a:r>
              <a:rPr lang="en-US" sz="2400" dirty="0" smtClean="0"/>
              <a:t>10. Iran</a:t>
            </a:r>
          </a:p>
          <a:p>
            <a:r>
              <a:rPr lang="en-US" sz="2400" dirty="0" smtClean="0"/>
              <a:t>11. Burundi</a:t>
            </a:r>
          </a:p>
          <a:p>
            <a:r>
              <a:rPr lang="en-US" sz="2400" dirty="0" smtClean="0"/>
              <a:t>12. </a:t>
            </a:r>
            <a:r>
              <a:rPr lang="en-US" sz="2400" dirty="0" err="1" smtClean="0"/>
              <a:t>Somalië</a:t>
            </a:r>
            <a:endParaRPr lang="en-US" sz="2400" dirty="0" smtClean="0"/>
          </a:p>
          <a:p>
            <a:r>
              <a:rPr lang="en-US" sz="2400" dirty="0" smtClean="0"/>
              <a:t>13. </a:t>
            </a:r>
            <a:r>
              <a:rPr lang="en-US" sz="2400" dirty="0" err="1" smtClean="0"/>
              <a:t>Bosnië</a:t>
            </a:r>
            <a:endParaRPr lang="en-US" sz="2400" dirty="0" smtClean="0"/>
          </a:p>
          <a:p>
            <a:r>
              <a:rPr lang="en-US" sz="2400" dirty="0" smtClean="0"/>
              <a:t>14.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r>
              <a:rPr lang="en-US" sz="2400" dirty="0" smtClean="0"/>
              <a:t>15. Afghanistan</a:t>
            </a:r>
            <a:endParaRPr lang="nl-NL" sz="2400" dirty="0"/>
          </a:p>
        </p:txBody>
      </p:sp>
      <p:sp>
        <p:nvSpPr>
          <p:cNvPr id="6" name="Rechthoek 5"/>
          <p:cNvSpPr/>
          <p:nvPr/>
        </p:nvSpPr>
        <p:spPr>
          <a:xfrm>
            <a:off x="4500562" y="242886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072462" y="56435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73016"/>
            <a:ext cx="4608512" cy="28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95536" y="3861048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Rwanda</a:t>
            </a:r>
          </a:p>
          <a:p>
            <a:r>
              <a:rPr lang="en-US" sz="2400" dirty="0" smtClean="0"/>
              <a:t>10. Iran</a:t>
            </a:r>
          </a:p>
          <a:p>
            <a:r>
              <a:rPr lang="en-US" sz="2400" dirty="0" smtClean="0"/>
              <a:t>11. Burundi</a:t>
            </a:r>
          </a:p>
          <a:p>
            <a:r>
              <a:rPr lang="en-US" sz="2400" dirty="0" smtClean="0"/>
              <a:t>12. </a:t>
            </a:r>
            <a:r>
              <a:rPr lang="en-US" sz="2400" dirty="0" err="1" smtClean="0"/>
              <a:t>Somalië</a:t>
            </a:r>
            <a:endParaRPr lang="en-US" sz="2400" dirty="0" smtClean="0"/>
          </a:p>
          <a:p>
            <a:r>
              <a:rPr lang="en-US" sz="2400" dirty="0" smtClean="0"/>
              <a:t>13. </a:t>
            </a:r>
            <a:r>
              <a:rPr lang="en-US" sz="2400" dirty="0" err="1" smtClean="0"/>
              <a:t>Bosnië</a:t>
            </a:r>
            <a:endParaRPr lang="en-US" sz="2400" dirty="0" smtClean="0"/>
          </a:p>
          <a:p>
            <a:r>
              <a:rPr lang="en-US" sz="2400" dirty="0" smtClean="0"/>
              <a:t>14.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r>
              <a:rPr lang="en-US" sz="2400" dirty="0" smtClean="0"/>
              <a:t>15. Afghanistan</a:t>
            </a: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5220072" y="260648"/>
            <a:ext cx="3491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Tsjetsjenië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2. Eritrea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Armenië</a:t>
            </a:r>
            <a:endParaRPr lang="en-US" sz="2400" dirty="0" smtClean="0"/>
          </a:p>
          <a:p>
            <a:r>
              <a:rPr lang="en-US" sz="2400" dirty="0" smtClean="0"/>
              <a:t>4. Sierra Leone</a:t>
            </a:r>
          </a:p>
          <a:p>
            <a:r>
              <a:rPr lang="en-US" sz="2400" dirty="0" smtClean="0"/>
              <a:t>5. China</a:t>
            </a:r>
          </a:p>
          <a:p>
            <a:r>
              <a:rPr lang="en-US" sz="2400" dirty="0" smtClean="0"/>
              <a:t>6. Sri Lanka</a:t>
            </a:r>
          </a:p>
          <a:p>
            <a:r>
              <a:rPr lang="en-US" sz="2400" dirty="0" smtClean="0"/>
              <a:t>7. Togo</a:t>
            </a:r>
          </a:p>
          <a:p>
            <a:r>
              <a:rPr lang="en-US" sz="2400" dirty="0" smtClean="0"/>
              <a:t>8. </a:t>
            </a:r>
            <a:r>
              <a:rPr lang="en-US" sz="2400" dirty="0" err="1" smtClean="0"/>
              <a:t>Guinee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6" name="Rechthoek 5"/>
          <p:cNvSpPr/>
          <p:nvPr/>
        </p:nvSpPr>
        <p:spPr>
          <a:xfrm>
            <a:off x="4500562" y="2357430"/>
            <a:ext cx="535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715272" y="5500702"/>
            <a:ext cx="886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733</Words>
  <Application>Microsoft Office PowerPoint</Application>
  <PresentationFormat>Diavoorstelling (4:3)</PresentationFormat>
  <Paragraphs>196</Paragraphs>
  <Slides>32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Provincie Brabant </vt:lpstr>
      <vt:lpstr>Schrijven in vreemde talen.</vt:lpstr>
      <vt:lpstr>Inburgeringscursus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Integreren doe je samen</vt:lpstr>
      <vt:lpstr>Dia 32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Vluchtelingen</dc:title>
  <dc:creator>Jamie</dc:creator>
  <cp:lastModifiedBy>Jamie</cp:lastModifiedBy>
  <cp:revision>62</cp:revision>
  <dcterms:created xsi:type="dcterms:W3CDTF">2012-03-01T13:29:36Z</dcterms:created>
  <dcterms:modified xsi:type="dcterms:W3CDTF">2012-03-28T10:31:22Z</dcterms:modified>
</cp:coreProperties>
</file>