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8" r:id="rId4"/>
    <p:sldId id="260" r:id="rId5"/>
    <p:sldId id="265" r:id="rId6"/>
    <p:sldId id="261" r:id="rId7"/>
    <p:sldId id="262" r:id="rId8"/>
    <p:sldId id="263" r:id="rId9"/>
    <p:sldId id="259" r:id="rId10"/>
    <p:sldId id="264" r:id="rId11"/>
    <p:sldId id="266" r:id="rId1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53" autoAdjust="0"/>
    <p:restoredTop sz="94660"/>
  </p:normalViewPr>
  <p:slideViewPr>
    <p:cSldViewPr snapToGrid="0">
      <p:cViewPr varScale="1">
        <p:scale>
          <a:sx n="87" d="100"/>
          <a:sy n="87" d="100"/>
        </p:scale>
        <p:origin x="71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32AD8E6-8A7E-42AE-B418-B40E196739F8}"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3598344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2AD8E6-8A7E-42AE-B418-B40E196739F8}"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3523990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2AD8E6-8A7E-42AE-B418-B40E196739F8}"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3014883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32AD8E6-8A7E-42AE-B418-B40E196739F8}"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2977175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C32AD8E6-8A7E-42AE-B418-B40E196739F8}" type="datetimeFigureOut">
              <a:rPr lang="nl-NL" smtClean="0"/>
              <a:t>19-12-2017</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2697997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32AD8E6-8A7E-42AE-B418-B40E196739F8}" type="datetimeFigureOut">
              <a:rPr lang="nl-NL" smtClean="0"/>
              <a:t>19-12-2017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11392371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32AD8E6-8A7E-42AE-B418-B40E196739F8}" type="datetimeFigureOut">
              <a:rPr lang="nl-NL" smtClean="0"/>
              <a:t>19-12-2017</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955468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32AD8E6-8A7E-42AE-B418-B40E196739F8}" type="datetimeFigureOut">
              <a:rPr lang="nl-NL" smtClean="0"/>
              <a:t>19-12-2017</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19999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32AD8E6-8A7E-42AE-B418-B40E196739F8}" type="datetimeFigureOut">
              <a:rPr lang="nl-NL" smtClean="0"/>
              <a:t>19-12-2017</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3833271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32AD8E6-8A7E-42AE-B418-B40E196739F8}" type="datetimeFigureOut">
              <a:rPr lang="nl-NL" smtClean="0"/>
              <a:t>19-12-2017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293467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C32AD8E6-8A7E-42AE-B418-B40E196739F8}" type="datetimeFigureOut">
              <a:rPr lang="nl-NL" smtClean="0"/>
              <a:t>19-12-2017</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FD983EBB-E642-45E2-ABFD-69686C58994D}" type="slidenum">
              <a:rPr lang="nl-NL" smtClean="0"/>
              <a:t>‹#›</a:t>
            </a:fld>
            <a:endParaRPr lang="nl-NL"/>
          </a:p>
        </p:txBody>
      </p:sp>
    </p:spTree>
    <p:extLst>
      <p:ext uri="{BB962C8B-B14F-4D97-AF65-F5344CB8AC3E}">
        <p14:creationId xmlns:p14="http://schemas.microsoft.com/office/powerpoint/2010/main" val="1154493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2AD8E6-8A7E-42AE-B418-B40E196739F8}" type="datetimeFigureOut">
              <a:rPr lang="nl-NL" smtClean="0"/>
              <a:t>19-12-2017</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983EBB-E642-45E2-ABFD-69686C58994D}" type="slidenum">
              <a:rPr lang="nl-NL" smtClean="0"/>
              <a:t>‹#›</a:t>
            </a:fld>
            <a:endParaRPr lang="nl-NL"/>
          </a:p>
        </p:txBody>
      </p:sp>
    </p:spTree>
    <p:extLst>
      <p:ext uri="{BB962C8B-B14F-4D97-AF65-F5344CB8AC3E}">
        <p14:creationId xmlns:p14="http://schemas.microsoft.com/office/powerpoint/2010/main" val="36689579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1.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9.jpeg"/><Relationship Id="rId5" Type="http://schemas.openxmlformats.org/officeDocument/2006/relationships/image" Target="../media/image4.gif"/><Relationship Id="rId10" Type="http://schemas.openxmlformats.org/officeDocument/2006/relationships/hyperlink" Target="http://www.google.nl/url?sa=i&amp;rct=j&amp;q=&amp;esrc=s&amp;frm=1&amp;source=images&amp;cd=&amp;cad=rja&amp;uact=8&amp;ved=0ahUKEwjC47v57qfKAhUGvRoKHVunCEEQjRwIBw&amp;url=http://stichtingpresent.nl/utrecht/meedoen-als/bedrijf/logo-politie/&amp;psig=AFQjCNHEye_tX_SN9lrJNkNEX55CeFNaIw&amp;ust=1452811557889095" TargetMode="External"/><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us9.campaign-archive1.com/?u=4622d6eea64127eafd05ae619&amp;id=c389c81c69&amp;e=9862907f0b" TargetMode="External"/><Relationship Id="rId2" Type="http://schemas.openxmlformats.org/officeDocument/2006/relationships/hyperlink" Target="https://www.voordebuurt.nl/"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mailto:servicepunt@dorpsraadoostrum.nl"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mailto:servicepunt@dorpsraadoostrum.nl" TargetMode="Externa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mailto:Vraagbaak@dorpsraadoostrum.nl" TargetMode="External"/><Relationship Id="rId2" Type="http://schemas.openxmlformats.org/officeDocument/2006/relationships/image" Target="../media/image14.jpe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20.png"/><Relationship Id="rId7"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jpeg"/><Relationship Id="rId9" Type="http://schemas.openxmlformats.org/officeDocument/2006/relationships/image" Target="../media/image23.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8" name="Gekromde verbindingslijn 127"/>
          <p:cNvCxnSpPr>
            <a:stCxn id="5" idx="6"/>
            <a:endCxn id="61" idx="2"/>
          </p:cNvCxnSpPr>
          <p:nvPr/>
        </p:nvCxnSpPr>
        <p:spPr>
          <a:xfrm>
            <a:off x="1109453" y="1467307"/>
            <a:ext cx="3788147" cy="188649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1" name="Gekromde verbindingslijn 130"/>
          <p:cNvCxnSpPr>
            <a:stCxn id="6" idx="6"/>
            <a:endCxn id="61" idx="2"/>
          </p:cNvCxnSpPr>
          <p:nvPr/>
        </p:nvCxnSpPr>
        <p:spPr>
          <a:xfrm>
            <a:off x="1110916" y="1905276"/>
            <a:ext cx="3786684" cy="144853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4" name="Gekromde verbindingslijn 133"/>
          <p:cNvCxnSpPr>
            <a:stCxn id="19" idx="6"/>
            <a:endCxn id="61" idx="2"/>
          </p:cNvCxnSpPr>
          <p:nvPr/>
        </p:nvCxnSpPr>
        <p:spPr>
          <a:xfrm>
            <a:off x="1133812" y="2363547"/>
            <a:ext cx="3763788" cy="99025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37" name="Gekromde verbindingslijn 136"/>
          <p:cNvCxnSpPr>
            <a:stCxn id="22" idx="6"/>
            <a:endCxn id="61" idx="2"/>
          </p:cNvCxnSpPr>
          <p:nvPr/>
        </p:nvCxnSpPr>
        <p:spPr>
          <a:xfrm>
            <a:off x="1184178" y="2830132"/>
            <a:ext cx="3713422" cy="52367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0" name="Gekromde verbindingslijn 139"/>
          <p:cNvCxnSpPr>
            <a:stCxn id="21" idx="6"/>
            <a:endCxn id="61" idx="2"/>
          </p:cNvCxnSpPr>
          <p:nvPr/>
        </p:nvCxnSpPr>
        <p:spPr>
          <a:xfrm>
            <a:off x="1184178" y="3308503"/>
            <a:ext cx="3713422" cy="45303"/>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3" name="Gekromde verbindingslijn 142"/>
          <p:cNvCxnSpPr>
            <a:stCxn id="26" idx="6"/>
            <a:endCxn id="61" idx="2"/>
          </p:cNvCxnSpPr>
          <p:nvPr/>
        </p:nvCxnSpPr>
        <p:spPr>
          <a:xfrm flipV="1">
            <a:off x="1193117" y="3353806"/>
            <a:ext cx="3704483" cy="41197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6" name="Gekromde verbindingslijn 145"/>
          <p:cNvCxnSpPr>
            <a:stCxn id="31" idx="6"/>
            <a:endCxn id="61" idx="2"/>
          </p:cNvCxnSpPr>
          <p:nvPr/>
        </p:nvCxnSpPr>
        <p:spPr>
          <a:xfrm flipV="1">
            <a:off x="1193117" y="3353806"/>
            <a:ext cx="3704483" cy="86718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49" name="Gekromde verbindingslijn 148"/>
          <p:cNvCxnSpPr>
            <a:stCxn id="29" idx="6"/>
            <a:endCxn id="61" idx="2"/>
          </p:cNvCxnSpPr>
          <p:nvPr/>
        </p:nvCxnSpPr>
        <p:spPr>
          <a:xfrm flipV="1">
            <a:off x="1195897" y="3353806"/>
            <a:ext cx="3701703" cy="132684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2" name="Gekromde verbindingslijn 151"/>
          <p:cNvCxnSpPr>
            <a:stCxn id="30" idx="6"/>
            <a:endCxn id="61" idx="2"/>
          </p:cNvCxnSpPr>
          <p:nvPr/>
        </p:nvCxnSpPr>
        <p:spPr>
          <a:xfrm flipV="1">
            <a:off x="1203166" y="3353806"/>
            <a:ext cx="3694434" cy="1782051"/>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55" name="Gekromde verbindingslijn 154"/>
          <p:cNvCxnSpPr>
            <a:stCxn id="33" idx="6"/>
            <a:endCxn id="61" idx="2"/>
          </p:cNvCxnSpPr>
          <p:nvPr/>
        </p:nvCxnSpPr>
        <p:spPr>
          <a:xfrm flipV="1">
            <a:off x="1180262" y="3353806"/>
            <a:ext cx="3717338" cy="227781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pic>
        <p:nvPicPr>
          <p:cNvPr id="1044" name="Picture 20" descr="Afbeeldingsresultaat voor twitter pictogra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93014" y="2618445"/>
            <a:ext cx="516914" cy="516914"/>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Afbeeldingsresultaat voor FB pictogra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1469" y="1981923"/>
            <a:ext cx="511438" cy="51143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fbeeldingsresultaat voor historie pictogram"/>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23143"/>
          <a:stretch/>
        </p:blipFill>
        <p:spPr bwMode="auto">
          <a:xfrm>
            <a:off x="5986929" y="5992329"/>
            <a:ext cx="828750" cy="730216"/>
          </a:xfrm>
          <a:prstGeom prst="rect">
            <a:avLst/>
          </a:prstGeom>
          <a:noFill/>
          <a:extLst>
            <a:ext uri="{909E8E84-426E-40DD-AFC4-6F175D3DCCD1}">
              <a14:hiddenFill xmlns:a14="http://schemas.microsoft.com/office/drawing/2010/main">
                <a:solidFill>
                  <a:srgbClr val="FFFFFF"/>
                </a:solidFill>
              </a14:hiddenFill>
            </a:ext>
          </a:extLst>
        </p:spPr>
      </p:pic>
      <p:sp>
        <p:nvSpPr>
          <p:cNvPr id="38" name="Ovaal 37"/>
          <p:cNvSpPr/>
          <p:nvPr/>
        </p:nvSpPr>
        <p:spPr>
          <a:xfrm>
            <a:off x="9043964" y="5760665"/>
            <a:ext cx="1237864" cy="493298"/>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Vrienden </a:t>
            </a:r>
            <a:r>
              <a:rPr lang="nl-NL" sz="1100" dirty="0" err="1"/>
              <a:t>vd</a:t>
            </a:r>
            <a:r>
              <a:rPr lang="nl-NL" sz="1100" dirty="0"/>
              <a:t> harmonie</a:t>
            </a:r>
          </a:p>
        </p:txBody>
      </p:sp>
      <p:sp>
        <p:nvSpPr>
          <p:cNvPr id="4" name="Ovaal 3"/>
          <p:cNvSpPr/>
          <p:nvPr/>
        </p:nvSpPr>
        <p:spPr>
          <a:xfrm>
            <a:off x="4734124" y="2322366"/>
            <a:ext cx="1105629"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a:t>Dorpsraad</a:t>
            </a:r>
          </a:p>
        </p:txBody>
      </p:sp>
      <p:sp>
        <p:nvSpPr>
          <p:cNvPr id="5" name="Ovaal 4"/>
          <p:cNvSpPr/>
          <p:nvPr/>
        </p:nvSpPr>
        <p:spPr>
          <a:xfrm>
            <a:off x="134802" y="1262630"/>
            <a:ext cx="974651"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SVO</a:t>
            </a:r>
          </a:p>
        </p:txBody>
      </p:sp>
      <p:sp>
        <p:nvSpPr>
          <p:cNvPr id="6" name="Ovaal 5"/>
          <p:cNvSpPr/>
          <p:nvPr/>
        </p:nvSpPr>
        <p:spPr>
          <a:xfrm>
            <a:off x="136265" y="1700599"/>
            <a:ext cx="974651"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TCO</a:t>
            </a:r>
          </a:p>
        </p:txBody>
      </p:sp>
      <p:sp>
        <p:nvSpPr>
          <p:cNvPr id="8" name="Ovaal 7"/>
          <p:cNvSpPr/>
          <p:nvPr/>
        </p:nvSpPr>
        <p:spPr>
          <a:xfrm>
            <a:off x="6784405" y="5676449"/>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AAP</a:t>
            </a:r>
          </a:p>
        </p:txBody>
      </p:sp>
      <p:sp>
        <p:nvSpPr>
          <p:cNvPr id="9" name="Ovaal 8"/>
          <p:cNvSpPr/>
          <p:nvPr/>
        </p:nvSpPr>
        <p:spPr>
          <a:xfrm>
            <a:off x="8791828" y="930918"/>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Politie</a:t>
            </a:r>
          </a:p>
        </p:txBody>
      </p:sp>
      <p:sp>
        <p:nvSpPr>
          <p:cNvPr id="10" name="Ovaal 9"/>
          <p:cNvSpPr/>
          <p:nvPr/>
        </p:nvSpPr>
        <p:spPr>
          <a:xfrm>
            <a:off x="5216202" y="537817"/>
            <a:ext cx="1251099" cy="409354"/>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Gemeente</a:t>
            </a:r>
          </a:p>
        </p:txBody>
      </p:sp>
      <p:sp>
        <p:nvSpPr>
          <p:cNvPr id="11" name="Ovaal 10"/>
          <p:cNvSpPr/>
          <p:nvPr/>
        </p:nvSpPr>
        <p:spPr>
          <a:xfrm>
            <a:off x="7931730" y="1564076"/>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TBS</a:t>
            </a:r>
          </a:p>
        </p:txBody>
      </p:sp>
      <p:sp>
        <p:nvSpPr>
          <p:cNvPr id="12" name="Ovaal 11"/>
          <p:cNvSpPr/>
          <p:nvPr/>
        </p:nvSpPr>
        <p:spPr>
          <a:xfrm>
            <a:off x="7966225" y="1929516"/>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Stevig</a:t>
            </a:r>
          </a:p>
        </p:txBody>
      </p:sp>
      <p:sp>
        <p:nvSpPr>
          <p:cNvPr id="13" name="Ovaal 12"/>
          <p:cNvSpPr/>
          <p:nvPr/>
        </p:nvSpPr>
        <p:spPr>
          <a:xfrm>
            <a:off x="9208573" y="2574683"/>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OOZO</a:t>
            </a:r>
          </a:p>
        </p:txBody>
      </p:sp>
      <p:sp>
        <p:nvSpPr>
          <p:cNvPr id="14" name="Ovaal 13"/>
          <p:cNvSpPr/>
          <p:nvPr/>
        </p:nvSpPr>
        <p:spPr>
          <a:xfrm>
            <a:off x="8235133" y="5850311"/>
            <a:ext cx="1056167"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Koor Harmony</a:t>
            </a:r>
          </a:p>
        </p:txBody>
      </p:sp>
      <p:sp>
        <p:nvSpPr>
          <p:cNvPr id="15" name="Ovaal 14"/>
          <p:cNvSpPr/>
          <p:nvPr/>
        </p:nvSpPr>
        <p:spPr>
          <a:xfrm>
            <a:off x="8275892" y="5403275"/>
            <a:ext cx="974651"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SMT</a:t>
            </a:r>
          </a:p>
        </p:txBody>
      </p:sp>
      <p:sp>
        <p:nvSpPr>
          <p:cNvPr id="17" name="Ovaal 16"/>
          <p:cNvSpPr/>
          <p:nvPr/>
        </p:nvSpPr>
        <p:spPr>
          <a:xfrm>
            <a:off x="8286421" y="4975824"/>
            <a:ext cx="974651"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err="1"/>
              <a:t>Zangkompeneej</a:t>
            </a:r>
            <a:endParaRPr lang="nl-NL" sz="1100" dirty="0"/>
          </a:p>
        </p:txBody>
      </p:sp>
      <p:sp>
        <p:nvSpPr>
          <p:cNvPr id="19" name="Ovaal 18"/>
          <p:cNvSpPr/>
          <p:nvPr/>
        </p:nvSpPr>
        <p:spPr>
          <a:xfrm>
            <a:off x="159161" y="2158870"/>
            <a:ext cx="974651"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HSV 't Alvertje</a:t>
            </a:r>
          </a:p>
        </p:txBody>
      </p:sp>
      <p:sp>
        <p:nvSpPr>
          <p:cNvPr id="20" name="Ovaal 19"/>
          <p:cNvSpPr/>
          <p:nvPr/>
        </p:nvSpPr>
        <p:spPr>
          <a:xfrm>
            <a:off x="6768919" y="6010173"/>
            <a:ext cx="1096464"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Wagenbouw</a:t>
            </a:r>
          </a:p>
        </p:txBody>
      </p:sp>
      <p:sp>
        <p:nvSpPr>
          <p:cNvPr id="21" name="Ovaal 20"/>
          <p:cNvSpPr/>
          <p:nvPr/>
        </p:nvSpPr>
        <p:spPr>
          <a:xfrm>
            <a:off x="150222" y="3103826"/>
            <a:ext cx="1033956"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ZVCO</a:t>
            </a:r>
          </a:p>
        </p:txBody>
      </p:sp>
      <p:sp>
        <p:nvSpPr>
          <p:cNvPr id="22" name="Ovaal 21"/>
          <p:cNvSpPr/>
          <p:nvPr/>
        </p:nvSpPr>
        <p:spPr>
          <a:xfrm>
            <a:off x="150222" y="2625455"/>
            <a:ext cx="1033956"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TWC</a:t>
            </a:r>
          </a:p>
        </p:txBody>
      </p:sp>
      <p:sp>
        <p:nvSpPr>
          <p:cNvPr id="24" name="Ovaal 23"/>
          <p:cNvSpPr/>
          <p:nvPr/>
        </p:nvSpPr>
        <p:spPr>
          <a:xfrm>
            <a:off x="8276630" y="4542713"/>
            <a:ext cx="974651"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UT </a:t>
            </a:r>
            <a:r>
              <a:rPr lang="nl-NL" sz="1100" dirty="0" err="1"/>
              <a:t>Göt</a:t>
            </a:r>
            <a:r>
              <a:rPr lang="nl-NL" sz="1100" dirty="0"/>
              <a:t> </a:t>
            </a:r>
          </a:p>
        </p:txBody>
      </p:sp>
      <p:sp>
        <p:nvSpPr>
          <p:cNvPr id="26" name="Ovaal 25"/>
          <p:cNvSpPr/>
          <p:nvPr/>
        </p:nvSpPr>
        <p:spPr>
          <a:xfrm>
            <a:off x="159161" y="3561105"/>
            <a:ext cx="1033956"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Bowling ver.</a:t>
            </a:r>
          </a:p>
        </p:txBody>
      </p:sp>
      <p:sp>
        <p:nvSpPr>
          <p:cNvPr id="29" name="Ovaal 28"/>
          <p:cNvSpPr/>
          <p:nvPr/>
        </p:nvSpPr>
        <p:spPr>
          <a:xfrm>
            <a:off x="161941" y="4475970"/>
            <a:ext cx="1033956"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SNA Biljart</a:t>
            </a:r>
          </a:p>
        </p:txBody>
      </p:sp>
      <p:sp>
        <p:nvSpPr>
          <p:cNvPr id="30" name="Ovaal 29"/>
          <p:cNvSpPr/>
          <p:nvPr/>
        </p:nvSpPr>
        <p:spPr>
          <a:xfrm>
            <a:off x="169210" y="4931180"/>
            <a:ext cx="1033956"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Dart Vereniging</a:t>
            </a:r>
          </a:p>
        </p:txBody>
      </p:sp>
      <p:sp>
        <p:nvSpPr>
          <p:cNvPr id="31" name="Ovaal 30"/>
          <p:cNvSpPr/>
          <p:nvPr/>
        </p:nvSpPr>
        <p:spPr>
          <a:xfrm>
            <a:off x="159161" y="4016315"/>
            <a:ext cx="1033956"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a:t>Nobel</a:t>
            </a:r>
          </a:p>
        </p:txBody>
      </p:sp>
      <p:sp>
        <p:nvSpPr>
          <p:cNvPr id="33" name="Ovaal 32"/>
          <p:cNvSpPr/>
          <p:nvPr/>
        </p:nvSpPr>
        <p:spPr>
          <a:xfrm>
            <a:off x="192114" y="5412928"/>
            <a:ext cx="988148" cy="437383"/>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err="1"/>
              <a:t>Jeux</a:t>
            </a:r>
            <a:r>
              <a:rPr lang="nl-NL" sz="1100" dirty="0"/>
              <a:t> de boules</a:t>
            </a:r>
          </a:p>
        </p:txBody>
      </p:sp>
      <p:sp>
        <p:nvSpPr>
          <p:cNvPr id="34" name="Ovaal 33"/>
          <p:cNvSpPr/>
          <p:nvPr/>
        </p:nvSpPr>
        <p:spPr>
          <a:xfrm>
            <a:off x="7063105" y="3349355"/>
            <a:ext cx="974651"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err="1"/>
              <a:t>Jeugdallemans</a:t>
            </a:r>
            <a:endParaRPr lang="nl-NL" sz="1100" dirty="0"/>
          </a:p>
        </p:txBody>
      </p:sp>
      <p:sp>
        <p:nvSpPr>
          <p:cNvPr id="35" name="Ovaal 34"/>
          <p:cNvSpPr/>
          <p:nvPr/>
        </p:nvSpPr>
        <p:spPr>
          <a:xfrm>
            <a:off x="7390411" y="3718538"/>
            <a:ext cx="974651"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a:t>Kermis Comité</a:t>
            </a:r>
          </a:p>
        </p:txBody>
      </p:sp>
      <p:sp>
        <p:nvSpPr>
          <p:cNvPr id="36" name="Ovaal 35"/>
          <p:cNvSpPr/>
          <p:nvPr/>
        </p:nvSpPr>
        <p:spPr>
          <a:xfrm>
            <a:off x="7026277" y="2957783"/>
            <a:ext cx="974651"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a:t>Oranje Comité</a:t>
            </a:r>
          </a:p>
        </p:txBody>
      </p:sp>
      <p:sp>
        <p:nvSpPr>
          <p:cNvPr id="39" name="Ovaal 38"/>
          <p:cNvSpPr/>
          <p:nvPr/>
        </p:nvSpPr>
        <p:spPr>
          <a:xfrm>
            <a:off x="3550587" y="5350380"/>
            <a:ext cx="1033956" cy="4093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1100" dirty="0"/>
              <a:t>KBO</a:t>
            </a:r>
          </a:p>
        </p:txBody>
      </p:sp>
      <p:sp>
        <p:nvSpPr>
          <p:cNvPr id="40" name="Ovaal 39"/>
          <p:cNvSpPr/>
          <p:nvPr/>
        </p:nvSpPr>
        <p:spPr>
          <a:xfrm>
            <a:off x="3846972" y="4484148"/>
            <a:ext cx="100659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Zonnebloem</a:t>
            </a:r>
          </a:p>
        </p:txBody>
      </p:sp>
      <p:sp>
        <p:nvSpPr>
          <p:cNvPr id="41" name="Ovaal 40"/>
          <p:cNvSpPr/>
          <p:nvPr/>
        </p:nvSpPr>
        <p:spPr>
          <a:xfrm>
            <a:off x="5009599" y="6197006"/>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Vlasbloem</a:t>
            </a:r>
          </a:p>
        </p:txBody>
      </p:sp>
      <p:sp>
        <p:nvSpPr>
          <p:cNvPr id="44" name="Ovaal 43"/>
          <p:cNvSpPr/>
          <p:nvPr/>
        </p:nvSpPr>
        <p:spPr>
          <a:xfrm>
            <a:off x="10417374" y="5064557"/>
            <a:ext cx="974651"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a:t>MR</a:t>
            </a:r>
          </a:p>
        </p:txBody>
      </p:sp>
      <p:sp>
        <p:nvSpPr>
          <p:cNvPr id="45" name="Ovaal 44"/>
          <p:cNvSpPr/>
          <p:nvPr/>
        </p:nvSpPr>
        <p:spPr>
          <a:xfrm>
            <a:off x="10373810" y="5798149"/>
            <a:ext cx="974651"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a:t>OR</a:t>
            </a:r>
          </a:p>
        </p:txBody>
      </p:sp>
      <p:sp>
        <p:nvSpPr>
          <p:cNvPr id="42" name="Ovaal 41"/>
          <p:cNvSpPr/>
          <p:nvPr/>
        </p:nvSpPr>
        <p:spPr>
          <a:xfrm>
            <a:off x="10419316" y="5409641"/>
            <a:ext cx="1260440"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err="1"/>
              <a:t>Meulebeek</a:t>
            </a:r>
            <a:endParaRPr lang="nl-NL" sz="1100" dirty="0"/>
          </a:p>
        </p:txBody>
      </p:sp>
      <p:sp>
        <p:nvSpPr>
          <p:cNvPr id="47" name="Ovaal 46"/>
          <p:cNvSpPr/>
          <p:nvPr/>
        </p:nvSpPr>
        <p:spPr>
          <a:xfrm>
            <a:off x="5095188" y="5777888"/>
            <a:ext cx="974651"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Historische kring</a:t>
            </a:r>
          </a:p>
        </p:txBody>
      </p:sp>
      <p:sp>
        <p:nvSpPr>
          <p:cNvPr id="48" name="Ovaal 47"/>
          <p:cNvSpPr/>
          <p:nvPr/>
        </p:nvSpPr>
        <p:spPr>
          <a:xfrm>
            <a:off x="9986900" y="1501035"/>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t>Ariva</a:t>
            </a:r>
            <a:r>
              <a:rPr lang="nl-NL" sz="1100" dirty="0"/>
              <a:t>-NS</a:t>
            </a:r>
          </a:p>
        </p:txBody>
      </p:sp>
      <p:sp>
        <p:nvSpPr>
          <p:cNvPr id="49" name="Ovaal 48"/>
          <p:cNvSpPr/>
          <p:nvPr/>
        </p:nvSpPr>
        <p:spPr>
          <a:xfrm>
            <a:off x="10373810" y="3876353"/>
            <a:ext cx="1033956"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a:t>Gilde </a:t>
            </a:r>
          </a:p>
        </p:txBody>
      </p:sp>
      <p:sp>
        <p:nvSpPr>
          <p:cNvPr id="50" name="Ovaal 49"/>
          <p:cNvSpPr/>
          <p:nvPr/>
        </p:nvSpPr>
        <p:spPr>
          <a:xfrm>
            <a:off x="10408449" y="4329452"/>
            <a:ext cx="1033956"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err="1"/>
              <a:t>Raayland</a:t>
            </a:r>
            <a:endParaRPr lang="nl-NL" sz="1100" dirty="0"/>
          </a:p>
        </p:txBody>
      </p:sp>
      <p:sp>
        <p:nvSpPr>
          <p:cNvPr id="51" name="Ovaal 50"/>
          <p:cNvSpPr/>
          <p:nvPr/>
        </p:nvSpPr>
        <p:spPr>
          <a:xfrm>
            <a:off x="2516309" y="687289"/>
            <a:ext cx="1220973"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t>Oesterham</a:t>
            </a:r>
            <a:endParaRPr lang="nl-NL" sz="1100" dirty="0"/>
          </a:p>
        </p:txBody>
      </p:sp>
      <p:sp>
        <p:nvSpPr>
          <p:cNvPr id="52" name="Ovaal 51"/>
          <p:cNvSpPr/>
          <p:nvPr/>
        </p:nvSpPr>
        <p:spPr>
          <a:xfrm>
            <a:off x="2092839" y="1137685"/>
            <a:ext cx="1309579"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Watermolen</a:t>
            </a:r>
          </a:p>
        </p:txBody>
      </p:sp>
      <p:sp>
        <p:nvSpPr>
          <p:cNvPr id="7" name="Ovaal 6"/>
          <p:cNvSpPr/>
          <p:nvPr/>
        </p:nvSpPr>
        <p:spPr>
          <a:xfrm>
            <a:off x="6712093" y="5314834"/>
            <a:ext cx="1141001"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Karklingels</a:t>
            </a:r>
          </a:p>
        </p:txBody>
      </p:sp>
      <p:pic>
        <p:nvPicPr>
          <p:cNvPr id="1026" name="Picture 2" descr="Afbeeldingsresultaat voor sport pictogram"/>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3727" y="378074"/>
            <a:ext cx="759079" cy="757521"/>
          </a:xfrm>
          <a:prstGeom prst="rect">
            <a:avLst/>
          </a:prstGeom>
        </p:spPr>
        <p:style>
          <a:lnRef idx="0">
            <a:schemeClr val="accent4"/>
          </a:lnRef>
          <a:fillRef idx="3">
            <a:schemeClr val="accent4"/>
          </a:fillRef>
          <a:effectRef idx="3">
            <a:schemeClr val="accent4"/>
          </a:effectRef>
          <a:fontRef idx="minor">
            <a:schemeClr val="lt1"/>
          </a:fontRef>
        </p:style>
      </p:pic>
      <p:pic>
        <p:nvPicPr>
          <p:cNvPr id="1028" name="Picture 4" descr="Afbeeldingsresultaat voor music pictogram"/>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096866" y="5022941"/>
            <a:ext cx="510063" cy="591377"/>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school pictogram"/>
          <p:cNvPicPr>
            <a:picLocks noChangeAspect="1" noChangeArrowheads="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333899" y="4387847"/>
            <a:ext cx="799580" cy="1128440"/>
          </a:xfrm>
          <a:prstGeom prst="rect">
            <a:avLst/>
          </a:prstGeom>
          <a:noFill/>
          <a:extLst>
            <a:ext uri="{909E8E84-426E-40DD-AFC4-6F175D3DCCD1}">
              <a14:hiddenFill xmlns:a14="http://schemas.microsoft.com/office/drawing/2010/main">
                <a:solidFill>
                  <a:srgbClr val="FFFFFF"/>
                </a:solidFill>
              </a14:hiddenFill>
            </a:ext>
          </a:extLst>
        </p:spPr>
      </p:pic>
      <p:sp>
        <p:nvSpPr>
          <p:cNvPr id="59" name="Ovaal 58"/>
          <p:cNvSpPr/>
          <p:nvPr/>
        </p:nvSpPr>
        <p:spPr>
          <a:xfrm>
            <a:off x="3329994" y="1033080"/>
            <a:ext cx="1033956"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a:solidFill>
                  <a:schemeClr val="dk1"/>
                </a:solidFill>
              </a:rPr>
              <a:t>Klankbordgroep</a:t>
            </a:r>
          </a:p>
        </p:txBody>
      </p:sp>
      <p:sp>
        <p:nvSpPr>
          <p:cNvPr id="60" name="Ovaal 59"/>
          <p:cNvSpPr/>
          <p:nvPr/>
        </p:nvSpPr>
        <p:spPr>
          <a:xfrm>
            <a:off x="6821089" y="938938"/>
            <a:ext cx="1033956"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a:t>ABC</a:t>
            </a:r>
          </a:p>
        </p:txBody>
      </p:sp>
      <p:sp>
        <p:nvSpPr>
          <p:cNvPr id="61" name="Ovaal 60"/>
          <p:cNvSpPr/>
          <p:nvPr/>
        </p:nvSpPr>
        <p:spPr>
          <a:xfrm>
            <a:off x="4897600" y="3103826"/>
            <a:ext cx="1633597" cy="49996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nl-NL" dirty="0" err="1"/>
              <a:t>Oostrum</a:t>
            </a:r>
            <a:endParaRPr lang="nl-NL" dirty="0"/>
          </a:p>
        </p:txBody>
      </p:sp>
      <p:sp>
        <p:nvSpPr>
          <p:cNvPr id="63" name="Ovaal 62"/>
          <p:cNvSpPr/>
          <p:nvPr/>
        </p:nvSpPr>
        <p:spPr>
          <a:xfrm>
            <a:off x="2786314" y="6357437"/>
            <a:ext cx="1033956" cy="4093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100" dirty="0"/>
              <a:t>Kerkbestuur</a:t>
            </a:r>
          </a:p>
        </p:txBody>
      </p:sp>
      <p:sp>
        <p:nvSpPr>
          <p:cNvPr id="64" name="Ovaal 63"/>
          <p:cNvSpPr/>
          <p:nvPr/>
        </p:nvSpPr>
        <p:spPr>
          <a:xfrm>
            <a:off x="1951911" y="6063898"/>
            <a:ext cx="1033956" cy="4093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100" dirty="0"/>
              <a:t>Parochie</a:t>
            </a:r>
          </a:p>
        </p:txBody>
      </p:sp>
      <p:sp>
        <p:nvSpPr>
          <p:cNvPr id="67" name="Ovaal 66"/>
          <p:cNvSpPr/>
          <p:nvPr/>
        </p:nvSpPr>
        <p:spPr>
          <a:xfrm>
            <a:off x="8257673" y="6295251"/>
            <a:ext cx="1074770"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Gemengd koor</a:t>
            </a:r>
          </a:p>
        </p:txBody>
      </p:sp>
      <p:sp>
        <p:nvSpPr>
          <p:cNvPr id="68" name="Ovaal 67"/>
          <p:cNvSpPr/>
          <p:nvPr/>
        </p:nvSpPr>
        <p:spPr>
          <a:xfrm>
            <a:off x="9188166" y="6335538"/>
            <a:ext cx="1074770"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Gemengd koor</a:t>
            </a:r>
          </a:p>
        </p:txBody>
      </p:sp>
      <p:sp>
        <p:nvSpPr>
          <p:cNvPr id="69" name="Ovaal 68"/>
          <p:cNvSpPr/>
          <p:nvPr/>
        </p:nvSpPr>
        <p:spPr>
          <a:xfrm>
            <a:off x="1334221" y="5701491"/>
            <a:ext cx="1074770" cy="4093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100" dirty="0" err="1"/>
              <a:t>Ôs</a:t>
            </a:r>
            <a:r>
              <a:rPr lang="nl-NL" sz="1100" dirty="0"/>
              <a:t> gemis</a:t>
            </a:r>
          </a:p>
        </p:txBody>
      </p:sp>
      <p:sp>
        <p:nvSpPr>
          <p:cNvPr id="70" name="Ovaal 69"/>
          <p:cNvSpPr/>
          <p:nvPr/>
        </p:nvSpPr>
        <p:spPr>
          <a:xfrm>
            <a:off x="8286421" y="4159202"/>
            <a:ext cx="1036802" cy="409354"/>
          </a:xfrm>
          <a:prstGeom prst="ellipse">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nl-NL" sz="1100" dirty="0"/>
              <a:t>Music </a:t>
            </a:r>
            <a:r>
              <a:rPr lang="nl-NL" sz="1100" dirty="0" err="1"/>
              <a:t>for</a:t>
            </a:r>
            <a:r>
              <a:rPr lang="nl-NL" sz="1100" dirty="0"/>
              <a:t> Life</a:t>
            </a:r>
          </a:p>
        </p:txBody>
      </p:sp>
      <p:sp>
        <p:nvSpPr>
          <p:cNvPr id="71" name="Ovaal 70"/>
          <p:cNvSpPr/>
          <p:nvPr/>
        </p:nvSpPr>
        <p:spPr>
          <a:xfrm>
            <a:off x="7963825" y="683370"/>
            <a:ext cx="1119540"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err="1">
                <a:solidFill>
                  <a:schemeClr val="dk1"/>
                </a:solidFill>
              </a:rPr>
              <a:t>RegioRaad</a:t>
            </a:r>
            <a:endParaRPr lang="nl-NL" sz="1100" dirty="0">
              <a:solidFill>
                <a:schemeClr val="dk1"/>
              </a:solidFill>
            </a:endParaRPr>
          </a:p>
        </p:txBody>
      </p:sp>
      <p:sp>
        <p:nvSpPr>
          <p:cNvPr id="72" name="Ovaal 71"/>
          <p:cNvSpPr/>
          <p:nvPr/>
        </p:nvSpPr>
        <p:spPr>
          <a:xfrm>
            <a:off x="6263295" y="702951"/>
            <a:ext cx="1119540"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a:t>DRO</a:t>
            </a:r>
          </a:p>
        </p:txBody>
      </p:sp>
      <p:sp>
        <p:nvSpPr>
          <p:cNvPr id="73" name="Ovaal 72"/>
          <p:cNvSpPr/>
          <p:nvPr/>
        </p:nvSpPr>
        <p:spPr>
          <a:xfrm>
            <a:off x="10022461" y="1106707"/>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t>Pro-Rail</a:t>
            </a:r>
            <a:endParaRPr lang="nl-NL" sz="1100" dirty="0"/>
          </a:p>
        </p:txBody>
      </p:sp>
      <p:sp>
        <p:nvSpPr>
          <p:cNvPr id="74" name="Ovaal 73"/>
          <p:cNvSpPr/>
          <p:nvPr/>
        </p:nvSpPr>
        <p:spPr>
          <a:xfrm>
            <a:off x="8778445" y="1296358"/>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Buurtbewoners</a:t>
            </a:r>
          </a:p>
        </p:txBody>
      </p:sp>
      <p:pic>
        <p:nvPicPr>
          <p:cNvPr id="1038" name="Picture 14" descr="Afbeeldingsresultaat voor trein pictogram"/>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890788" y="796105"/>
            <a:ext cx="799951" cy="719956"/>
          </a:xfrm>
          <a:prstGeom prst="rect">
            <a:avLst/>
          </a:prstGeom>
          <a:noFill/>
          <a:extLst>
            <a:ext uri="{909E8E84-426E-40DD-AFC4-6F175D3DCCD1}">
              <a14:hiddenFill xmlns:a14="http://schemas.microsoft.com/office/drawing/2010/main">
                <a:solidFill>
                  <a:srgbClr val="FFFFFF"/>
                </a:solidFill>
              </a14:hiddenFill>
            </a:ext>
          </a:extLst>
        </p:spPr>
      </p:pic>
      <p:sp>
        <p:nvSpPr>
          <p:cNvPr id="76" name="Ovaal 75"/>
          <p:cNvSpPr/>
          <p:nvPr/>
        </p:nvSpPr>
        <p:spPr>
          <a:xfrm>
            <a:off x="4256128" y="4929812"/>
            <a:ext cx="1164601" cy="420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Gezamenlijke collecte</a:t>
            </a:r>
          </a:p>
        </p:txBody>
      </p:sp>
      <p:pic>
        <p:nvPicPr>
          <p:cNvPr id="77" name="Afbeelding 8" descr="ServicepuntOostrum-logo.jpg"/>
          <p:cNvPicPr/>
          <p:nvPr/>
        </p:nvPicPr>
        <p:blipFill rotWithShape="1">
          <a:blip r:embed="rId9" cstate="print">
            <a:clrChange>
              <a:clrFrom>
                <a:srgbClr val="FFFFFF"/>
              </a:clrFrom>
              <a:clrTo>
                <a:srgbClr val="FFFFFF">
                  <a:alpha val="0"/>
                </a:srgbClr>
              </a:clrTo>
            </a:clrChange>
          </a:blip>
          <a:srcRect b="43063"/>
          <a:stretch/>
        </p:blipFill>
        <p:spPr>
          <a:xfrm>
            <a:off x="5677473" y="1754205"/>
            <a:ext cx="1216624" cy="542010"/>
          </a:xfrm>
          <a:prstGeom prst="rect">
            <a:avLst/>
          </a:prstGeom>
        </p:spPr>
      </p:pic>
      <p:pic>
        <p:nvPicPr>
          <p:cNvPr id="78" name="Picture 4" descr="http://stichtingpresent.nl/utrecht/wp-content/uploads/sites/152/2014/04/logo-politie.jpeg">
            <a:hlinkClick r:id="rId10"/>
          </p:cNvPr>
          <p:cNvPicPr>
            <a:picLocks noChangeAspect="1" noChangeArrowheads="1"/>
          </p:cNvPicPr>
          <p:nvPr/>
        </p:nvPicPr>
        <p:blipFill>
          <a:blip r:embed="rId11" cstate="print">
            <a:clrChange>
              <a:clrFrom>
                <a:srgbClr val="FFFDFF"/>
              </a:clrFrom>
              <a:clrTo>
                <a:srgbClr val="FFFDFF">
                  <a:alpha val="0"/>
                </a:srgbClr>
              </a:clrTo>
            </a:clrChange>
            <a:extLst>
              <a:ext uri="{28A0092B-C50C-407E-A947-70E740481C1C}">
                <a14:useLocalDpi xmlns:a14="http://schemas.microsoft.com/office/drawing/2010/main" val="0"/>
              </a:ext>
            </a:extLst>
          </a:blip>
          <a:srcRect/>
          <a:stretch>
            <a:fillRect/>
          </a:stretch>
        </p:blipFill>
        <p:spPr bwMode="auto">
          <a:xfrm>
            <a:off x="8661856" y="832318"/>
            <a:ext cx="500389" cy="500389"/>
          </a:xfrm>
          <a:prstGeom prst="rect">
            <a:avLst/>
          </a:prstGeom>
          <a:noFill/>
          <a:extLst>
            <a:ext uri="{909E8E84-426E-40DD-AFC4-6F175D3DCCD1}">
              <a14:hiddenFill xmlns:a14="http://schemas.microsoft.com/office/drawing/2010/main">
                <a:solidFill>
                  <a:srgbClr val="FFFFFF"/>
                </a:solidFill>
              </a14:hiddenFill>
            </a:ext>
          </a:extLst>
        </p:spPr>
      </p:pic>
      <p:sp>
        <p:nvSpPr>
          <p:cNvPr id="79" name="Ovaal 78"/>
          <p:cNvSpPr/>
          <p:nvPr/>
        </p:nvSpPr>
        <p:spPr>
          <a:xfrm>
            <a:off x="10585241" y="2381126"/>
            <a:ext cx="942351" cy="5117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Via Venray</a:t>
            </a:r>
          </a:p>
        </p:txBody>
      </p:sp>
      <p:pic>
        <p:nvPicPr>
          <p:cNvPr id="1040" name="Picture 16" descr="Afbeeldingsresultaat voor verkeer pictogram"/>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1317552" y="2006561"/>
            <a:ext cx="630262" cy="630262"/>
          </a:xfrm>
          <a:prstGeom prst="rect">
            <a:avLst/>
          </a:prstGeom>
          <a:noFill/>
          <a:extLst>
            <a:ext uri="{909E8E84-426E-40DD-AFC4-6F175D3DCCD1}">
              <a14:hiddenFill xmlns:a14="http://schemas.microsoft.com/office/drawing/2010/main">
                <a:solidFill>
                  <a:srgbClr val="FFFFFF"/>
                </a:solidFill>
              </a14:hiddenFill>
            </a:ext>
          </a:extLst>
        </p:spPr>
      </p:pic>
      <p:sp>
        <p:nvSpPr>
          <p:cNvPr id="83" name="Ovaal 82"/>
          <p:cNvSpPr/>
          <p:nvPr/>
        </p:nvSpPr>
        <p:spPr>
          <a:xfrm>
            <a:off x="6718455" y="6357437"/>
            <a:ext cx="1199572"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Tribus </a:t>
            </a:r>
            <a:r>
              <a:rPr lang="nl-NL" sz="1100" dirty="0" err="1"/>
              <a:t>Dibus</a:t>
            </a:r>
            <a:r>
              <a:rPr lang="nl-NL" sz="1100" dirty="0"/>
              <a:t> Bibi</a:t>
            </a:r>
          </a:p>
        </p:txBody>
      </p:sp>
      <p:sp>
        <p:nvSpPr>
          <p:cNvPr id="85" name="Ovaal 84"/>
          <p:cNvSpPr/>
          <p:nvPr/>
        </p:nvSpPr>
        <p:spPr>
          <a:xfrm>
            <a:off x="2452910" y="2308646"/>
            <a:ext cx="1164601" cy="42056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1100" dirty="0" err="1"/>
              <a:t>Kraentje</a:t>
            </a:r>
            <a:endParaRPr lang="nl-NL" sz="1100" dirty="0"/>
          </a:p>
        </p:txBody>
      </p:sp>
      <p:sp>
        <p:nvSpPr>
          <p:cNvPr id="86" name="Ovaal 85"/>
          <p:cNvSpPr/>
          <p:nvPr/>
        </p:nvSpPr>
        <p:spPr>
          <a:xfrm>
            <a:off x="2481234" y="2698816"/>
            <a:ext cx="1164601" cy="42056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1100" dirty="0"/>
              <a:t>Dorpsraadoostrum.nl</a:t>
            </a:r>
          </a:p>
        </p:txBody>
      </p:sp>
      <p:sp>
        <p:nvSpPr>
          <p:cNvPr id="87" name="Ovaal 86"/>
          <p:cNvSpPr/>
          <p:nvPr/>
        </p:nvSpPr>
        <p:spPr>
          <a:xfrm>
            <a:off x="2459271" y="1882040"/>
            <a:ext cx="1091316" cy="420568"/>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1100" dirty="0"/>
              <a:t>Dorpenvenray.nl</a:t>
            </a:r>
          </a:p>
        </p:txBody>
      </p:sp>
      <p:sp>
        <p:nvSpPr>
          <p:cNvPr id="56" name="AutoShape 22" descr="Afbeeldingsresultaat voor FB pictogra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7" name="AutoShape 24" descr="Afbeeldingsresultaat voor FB pictogram"/>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93" name="Ovaal 92"/>
          <p:cNvSpPr/>
          <p:nvPr/>
        </p:nvSpPr>
        <p:spPr>
          <a:xfrm>
            <a:off x="3938826" y="483038"/>
            <a:ext cx="1164601" cy="4205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t>Glasweb</a:t>
            </a:r>
            <a:endParaRPr lang="nl-NL" sz="1100" dirty="0"/>
          </a:p>
        </p:txBody>
      </p:sp>
      <p:sp>
        <p:nvSpPr>
          <p:cNvPr id="94" name="Ovaal 93"/>
          <p:cNvSpPr/>
          <p:nvPr/>
        </p:nvSpPr>
        <p:spPr>
          <a:xfrm>
            <a:off x="9229543" y="628670"/>
            <a:ext cx="1452426"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err="1">
                <a:solidFill>
                  <a:schemeClr val="dk1"/>
                </a:solidFill>
              </a:rPr>
              <a:t>Stationsgroep</a:t>
            </a:r>
            <a:endParaRPr lang="nl-NL" sz="1100" dirty="0">
              <a:solidFill>
                <a:schemeClr val="dk1"/>
              </a:solidFill>
            </a:endParaRPr>
          </a:p>
        </p:txBody>
      </p:sp>
      <p:sp>
        <p:nvSpPr>
          <p:cNvPr id="95" name="Ovaal 94"/>
          <p:cNvSpPr/>
          <p:nvPr/>
        </p:nvSpPr>
        <p:spPr>
          <a:xfrm>
            <a:off x="3863644" y="5850517"/>
            <a:ext cx="1033956" cy="4093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1100" dirty="0"/>
              <a:t>Zij-Actief</a:t>
            </a:r>
          </a:p>
        </p:txBody>
      </p:sp>
      <p:sp>
        <p:nvSpPr>
          <p:cNvPr id="97" name="Ovaal 96"/>
          <p:cNvSpPr/>
          <p:nvPr/>
        </p:nvSpPr>
        <p:spPr>
          <a:xfrm>
            <a:off x="10438101" y="6233827"/>
            <a:ext cx="974651"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a:t>PSZ</a:t>
            </a:r>
          </a:p>
        </p:txBody>
      </p:sp>
      <p:sp>
        <p:nvSpPr>
          <p:cNvPr id="98" name="Ovaal 97"/>
          <p:cNvSpPr/>
          <p:nvPr/>
        </p:nvSpPr>
        <p:spPr>
          <a:xfrm>
            <a:off x="11041025" y="5759734"/>
            <a:ext cx="1127899" cy="409354"/>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a:t>Kinderwereld</a:t>
            </a:r>
          </a:p>
        </p:txBody>
      </p:sp>
      <p:sp>
        <p:nvSpPr>
          <p:cNvPr id="99" name="Ovaal 98"/>
          <p:cNvSpPr/>
          <p:nvPr/>
        </p:nvSpPr>
        <p:spPr>
          <a:xfrm>
            <a:off x="11216822" y="6268575"/>
            <a:ext cx="848745" cy="37267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nl-NL" sz="1100" dirty="0"/>
              <a:t>OC</a:t>
            </a:r>
          </a:p>
        </p:txBody>
      </p:sp>
      <p:cxnSp>
        <p:nvCxnSpPr>
          <p:cNvPr id="84" name="Gekromde verbindingslijn 83"/>
          <p:cNvCxnSpPr>
            <a:stCxn id="60" idx="4"/>
            <a:endCxn id="61" idx="0"/>
          </p:cNvCxnSpPr>
          <p:nvPr/>
        </p:nvCxnSpPr>
        <p:spPr>
          <a:xfrm rot="5400000">
            <a:off x="5648466" y="1414225"/>
            <a:ext cx="1755534" cy="1623668"/>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09" name="Gekromde verbindingslijn 108"/>
          <p:cNvCxnSpPr>
            <a:stCxn id="61" idx="4"/>
            <a:endCxn id="7" idx="2"/>
          </p:cNvCxnSpPr>
          <p:nvPr/>
        </p:nvCxnSpPr>
        <p:spPr>
          <a:xfrm rot="16200000" flipH="1">
            <a:off x="5255384" y="4062801"/>
            <a:ext cx="1915725" cy="997694"/>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58" name="Gekromde verbindingslijn 157"/>
          <p:cNvCxnSpPr>
            <a:stCxn id="69" idx="6"/>
            <a:endCxn id="61" idx="2"/>
          </p:cNvCxnSpPr>
          <p:nvPr/>
        </p:nvCxnSpPr>
        <p:spPr>
          <a:xfrm flipV="1">
            <a:off x="2408991" y="3353806"/>
            <a:ext cx="2488609" cy="2552362"/>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61" name="Gekromde verbindingslijn 160"/>
          <p:cNvCxnSpPr>
            <a:stCxn id="63" idx="0"/>
            <a:endCxn id="61" idx="2"/>
          </p:cNvCxnSpPr>
          <p:nvPr/>
        </p:nvCxnSpPr>
        <p:spPr>
          <a:xfrm rot="5400000" flipH="1" flipV="1">
            <a:off x="2598631" y="4058468"/>
            <a:ext cx="3003631" cy="1594308"/>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76" name="Gekromde verbindingslijn 175"/>
          <p:cNvCxnSpPr>
            <a:stCxn id="61" idx="4"/>
            <a:endCxn id="47" idx="0"/>
          </p:cNvCxnSpPr>
          <p:nvPr/>
        </p:nvCxnSpPr>
        <p:spPr>
          <a:xfrm rot="5400000">
            <a:off x="4561406" y="4624895"/>
            <a:ext cx="2174102" cy="131885"/>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79" name="Gekromde verbindingslijn 178"/>
          <p:cNvCxnSpPr>
            <a:stCxn id="61" idx="4"/>
            <a:endCxn id="40" idx="7"/>
          </p:cNvCxnSpPr>
          <p:nvPr/>
        </p:nvCxnSpPr>
        <p:spPr>
          <a:xfrm rot="5400000">
            <a:off x="4740122" y="3569819"/>
            <a:ext cx="940311" cy="1008244"/>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sp>
        <p:nvSpPr>
          <p:cNvPr id="184" name="Ovaal 183"/>
          <p:cNvSpPr/>
          <p:nvPr/>
        </p:nvSpPr>
        <p:spPr>
          <a:xfrm>
            <a:off x="1784435" y="6404384"/>
            <a:ext cx="1157838" cy="4093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100" dirty="0"/>
              <a:t>Communie werkgroep</a:t>
            </a:r>
          </a:p>
        </p:txBody>
      </p:sp>
      <p:pic>
        <p:nvPicPr>
          <p:cNvPr id="1036" name="Picture 12" descr="Afbeeldingsresultaat voor kerk pictogram"/>
          <p:cNvPicPr>
            <a:picLocks noChangeAspect="1" noChangeArrowheads="1"/>
          </p:cNvPicPr>
          <p:nvPr/>
        </p:nvPicPr>
        <p:blipFill>
          <a:blip r:embed="rId1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88121" y="5972106"/>
            <a:ext cx="631992" cy="617363"/>
          </a:xfrm>
          <a:prstGeom prst="rect">
            <a:avLst/>
          </a:prstGeom>
          <a:noFill/>
          <a:extLst>
            <a:ext uri="{909E8E84-426E-40DD-AFC4-6F175D3DCCD1}">
              <a14:hiddenFill xmlns:a14="http://schemas.microsoft.com/office/drawing/2010/main">
                <a:solidFill>
                  <a:srgbClr val="FFFFFF"/>
                </a:solidFill>
              </a14:hiddenFill>
            </a:ext>
          </a:extLst>
        </p:spPr>
      </p:pic>
      <p:sp>
        <p:nvSpPr>
          <p:cNvPr id="102" name="Ovaal 101"/>
          <p:cNvSpPr/>
          <p:nvPr/>
        </p:nvSpPr>
        <p:spPr>
          <a:xfrm>
            <a:off x="3876020" y="2073201"/>
            <a:ext cx="1105629"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a:t>Fondswerving</a:t>
            </a:r>
          </a:p>
        </p:txBody>
      </p:sp>
      <p:sp>
        <p:nvSpPr>
          <p:cNvPr id="103" name="Ovaal 102"/>
          <p:cNvSpPr/>
          <p:nvPr/>
        </p:nvSpPr>
        <p:spPr>
          <a:xfrm>
            <a:off x="3159317" y="1376974"/>
            <a:ext cx="1033956"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err="1">
                <a:solidFill>
                  <a:schemeClr val="dk1"/>
                </a:solidFill>
              </a:rPr>
              <a:t>Eetpunt</a:t>
            </a:r>
            <a:endParaRPr lang="nl-NL" sz="1100" dirty="0">
              <a:solidFill>
                <a:schemeClr val="dk1"/>
              </a:solidFill>
            </a:endParaRPr>
          </a:p>
        </p:txBody>
      </p:sp>
      <p:cxnSp>
        <p:nvCxnSpPr>
          <p:cNvPr id="105" name="Gekromde verbindingslijn 104"/>
          <p:cNvCxnSpPr>
            <a:stCxn id="61" idx="4"/>
            <a:endCxn id="76" idx="0"/>
          </p:cNvCxnSpPr>
          <p:nvPr/>
        </p:nvCxnSpPr>
        <p:spPr>
          <a:xfrm rot="5400000">
            <a:off x="4613401" y="3828814"/>
            <a:ext cx="1326026" cy="875970"/>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0" name="Gekromde verbindingslijn 109"/>
          <p:cNvCxnSpPr>
            <a:stCxn id="61" idx="6"/>
            <a:endCxn id="36" idx="2"/>
          </p:cNvCxnSpPr>
          <p:nvPr/>
        </p:nvCxnSpPr>
        <p:spPr>
          <a:xfrm flipV="1">
            <a:off x="6531197" y="3162460"/>
            <a:ext cx="495080" cy="19134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2" name="Gekromde verbindingslijn 111"/>
          <p:cNvCxnSpPr>
            <a:stCxn id="61" idx="6"/>
            <a:endCxn id="34" idx="2"/>
          </p:cNvCxnSpPr>
          <p:nvPr/>
        </p:nvCxnSpPr>
        <p:spPr>
          <a:xfrm>
            <a:off x="6531197" y="3353806"/>
            <a:ext cx="531908" cy="200226"/>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5" name="Gekromde verbindingslijn 114"/>
          <p:cNvCxnSpPr>
            <a:stCxn id="61" idx="6"/>
            <a:endCxn id="35" idx="2"/>
          </p:cNvCxnSpPr>
          <p:nvPr/>
        </p:nvCxnSpPr>
        <p:spPr>
          <a:xfrm>
            <a:off x="6531197" y="3353806"/>
            <a:ext cx="859214" cy="569409"/>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18" name="Gekromde verbindingslijn 117"/>
          <p:cNvCxnSpPr>
            <a:stCxn id="61" idx="5"/>
            <a:endCxn id="24" idx="2"/>
          </p:cNvCxnSpPr>
          <p:nvPr/>
        </p:nvCxnSpPr>
        <p:spPr>
          <a:xfrm rot="16200000" flipH="1">
            <a:off x="6675886" y="3146645"/>
            <a:ext cx="1216821" cy="1984668"/>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21" name="Gekromde verbindingslijn 120"/>
          <p:cNvCxnSpPr>
            <a:stCxn id="61" idx="7"/>
            <a:endCxn id="102" idx="4"/>
          </p:cNvCxnSpPr>
          <p:nvPr/>
        </p:nvCxnSpPr>
        <p:spPr>
          <a:xfrm rot="16200000" flipV="1">
            <a:off x="5013155" y="1898235"/>
            <a:ext cx="694488" cy="1863127"/>
          </a:xfrm>
          <a:prstGeom prst="curved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124" name="Gekromde verbindingslijn 123"/>
          <p:cNvCxnSpPr>
            <a:stCxn id="61" idx="5"/>
            <a:endCxn id="70" idx="2"/>
          </p:cNvCxnSpPr>
          <p:nvPr/>
        </p:nvCxnSpPr>
        <p:spPr>
          <a:xfrm rot="16200000" flipH="1">
            <a:off x="6872536" y="2949994"/>
            <a:ext cx="833310" cy="19944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27" name="Gekromde verbindingslijn 126"/>
          <p:cNvCxnSpPr>
            <a:stCxn id="61" idx="5"/>
            <a:endCxn id="17" idx="2"/>
          </p:cNvCxnSpPr>
          <p:nvPr/>
        </p:nvCxnSpPr>
        <p:spPr>
          <a:xfrm rot="16200000" flipH="1">
            <a:off x="6464225" y="3358305"/>
            <a:ext cx="1649932" cy="1994459"/>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32" name="Gekromde verbindingslijn 131"/>
          <p:cNvCxnSpPr>
            <a:stCxn id="10" idx="4"/>
            <a:endCxn id="61" idx="0"/>
          </p:cNvCxnSpPr>
          <p:nvPr/>
        </p:nvCxnSpPr>
        <p:spPr>
          <a:xfrm rot="5400000">
            <a:off x="4699749" y="1961822"/>
            <a:ext cx="2156655" cy="127353"/>
          </a:xfrm>
          <a:prstGeom prst="curvedConnector3">
            <a:avLst/>
          </a:prstGeom>
        </p:spPr>
        <p:style>
          <a:lnRef idx="1">
            <a:schemeClr val="accent1"/>
          </a:lnRef>
          <a:fillRef idx="0">
            <a:schemeClr val="accent1"/>
          </a:fillRef>
          <a:effectRef idx="0">
            <a:schemeClr val="accent1"/>
          </a:effectRef>
          <a:fontRef idx="minor">
            <a:schemeClr val="tx1"/>
          </a:fontRef>
        </p:style>
      </p:cxnSp>
      <p:cxnSp>
        <p:nvCxnSpPr>
          <p:cNvPr id="136" name="Gekromde verbindingslijn 135"/>
          <p:cNvCxnSpPr>
            <a:stCxn id="12" idx="2"/>
            <a:endCxn id="61" idx="0"/>
          </p:cNvCxnSpPr>
          <p:nvPr/>
        </p:nvCxnSpPr>
        <p:spPr>
          <a:xfrm rot="10800000" flipV="1">
            <a:off x="5714399" y="2134192"/>
            <a:ext cx="2251826" cy="969633"/>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39" name="Gekromde verbindingslijn 138"/>
          <p:cNvCxnSpPr>
            <a:stCxn id="11" idx="2"/>
            <a:endCxn id="61" idx="0"/>
          </p:cNvCxnSpPr>
          <p:nvPr/>
        </p:nvCxnSpPr>
        <p:spPr>
          <a:xfrm rot="10800000" flipV="1">
            <a:off x="5714400" y="1768752"/>
            <a:ext cx="2217331" cy="1335073"/>
          </a:xfrm>
          <a:prstGeom prst="curvedConnector2">
            <a:avLst/>
          </a:prstGeom>
        </p:spPr>
        <p:style>
          <a:lnRef idx="1">
            <a:schemeClr val="accent1"/>
          </a:lnRef>
          <a:fillRef idx="0">
            <a:schemeClr val="accent1"/>
          </a:fillRef>
          <a:effectRef idx="0">
            <a:schemeClr val="accent1"/>
          </a:effectRef>
          <a:fontRef idx="minor">
            <a:schemeClr val="tx1"/>
          </a:fontRef>
        </p:style>
      </p:cxnSp>
      <p:cxnSp>
        <p:nvCxnSpPr>
          <p:cNvPr id="142" name="Gekromde verbindingslijn 141"/>
          <p:cNvCxnSpPr>
            <a:stCxn id="74" idx="2"/>
            <a:endCxn id="61" idx="0"/>
          </p:cNvCxnSpPr>
          <p:nvPr/>
        </p:nvCxnSpPr>
        <p:spPr>
          <a:xfrm rot="10800000" flipV="1">
            <a:off x="5714399" y="1501034"/>
            <a:ext cx="3064046" cy="1602791"/>
          </a:xfrm>
          <a:prstGeom prst="curvedConnector2">
            <a:avLst/>
          </a:prstGeom>
        </p:spPr>
        <p:style>
          <a:lnRef idx="1">
            <a:schemeClr val="accent1"/>
          </a:lnRef>
          <a:fillRef idx="0">
            <a:schemeClr val="accent1"/>
          </a:fillRef>
          <a:effectRef idx="0">
            <a:schemeClr val="accent1"/>
          </a:effectRef>
          <a:fontRef idx="minor">
            <a:schemeClr val="tx1"/>
          </a:fontRef>
        </p:style>
      </p:cxnSp>
      <p:sp>
        <p:nvSpPr>
          <p:cNvPr id="148" name="Ovaal 4"/>
          <p:cNvSpPr/>
          <p:nvPr/>
        </p:nvSpPr>
        <p:spPr>
          <a:xfrm>
            <a:off x="95206" y="5922705"/>
            <a:ext cx="1014247" cy="409354"/>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nl-NL" sz="1100" dirty="0" err="1"/>
              <a:t>StraoteStrijd</a:t>
            </a:r>
            <a:endParaRPr lang="nl-NL" sz="1100" dirty="0"/>
          </a:p>
        </p:txBody>
      </p:sp>
      <p:sp>
        <p:nvSpPr>
          <p:cNvPr id="53" name="Ovaal 52"/>
          <p:cNvSpPr/>
          <p:nvPr/>
        </p:nvSpPr>
        <p:spPr>
          <a:xfrm>
            <a:off x="5313434" y="2601449"/>
            <a:ext cx="1242241" cy="4093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Servicepunt</a:t>
            </a:r>
          </a:p>
        </p:txBody>
      </p:sp>
      <p:sp>
        <p:nvSpPr>
          <p:cNvPr id="147" name="Ovaal 52"/>
          <p:cNvSpPr/>
          <p:nvPr/>
        </p:nvSpPr>
        <p:spPr>
          <a:xfrm>
            <a:off x="5746674" y="2255738"/>
            <a:ext cx="1242241" cy="409354"/>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tx1"/>
                </a:solidFill>
              </a:rPr>
              <a:t>Zorgvraag</a:t>
            </a:r>
          </a:p>
        </p:txBody>
      </p:sp>
      <p:sp>
        <p:nvSpPr>
          <p:cNvPr id="150" name="Ovaal 73"/>
          <p:cNvSpPr/>
          <p:nvPr/>
        </p:nvSpPr>
        <p:spPr>
          <a:xfrm>
            <a:off x="8911937" y="1719137"/>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t>Wijkagenty</a:t>
            </a:r>
            <a:endParaRPr lang="nl-NL" sz="1100" dirty="0"/>
          </a:p>
        </p:txBody>
      </p:sp>
      <p:sp>
        <p:nvSpPr>
          <p:cNvPr id="101" name="Ovaal 100"/>
          <p:cNvSpPr/>
          <p:nvPr/>
        </p:nvSpPr>
        <p:spPr>
          <a:xfrm>
            <a:off x="4256992" y="2676937"/>
            <a:ext cx="1105629"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a:t>Leefbaarheidsfonds</a:t>
            </a:r>
          </a:p>
        </p:txBody>
      </p:sp>
      <p:sp>
        <p:nvSpPr>
          <p:cNvPr id="117" name="Ovaal 3"/>
          <p:cNvSpPr/>
          <p:nvPr/>
        </p:nvSpPr>
        <p:spPr>
          <a:xfrm>
            <a:off x="4337904" y="1737647"/>
            <a:ext cx="1321985"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err="1"/>
              <a:t>Aostrums</a:t>
            </a:r>
            <a:r>
              <a:rPr lang="nl-NL" sz="1100" dirty="0"/>
              <a:t> Bestuurders </a:t>
            </a:r>
            <a:r>
              <a:rPr lang="nl-NL" sz="1100" dirty="0" err="1"/>
              <a:t>Cafe</a:t>
            </a:r>
            <a:endParaRPr lang="nl-NL" sz="1100" dirty="0"/>
          </a:p>
        </p:txBody>
      </p:sp>
      <p:sp>
        <p:nvSpPr>
          <p:cNvPr id="119" name="Ovaal 86"/>
          <p:cNvSpPr/>
          <p:nvPr/>
        </p:nvSpPr>
        <p:spPr>
          <a:xfrm>
            <a:off x="2446173" y="3067004"/>
            <a:ext cx="1208421" cy="57150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nl-NL" sz="1100" dirty="0"/>
              <a:t>Activiteitenvenray.nl</a:t>
            </a:r>
          </a:p>
        </p:txBody>
      </p:sp>
      <p:sp>
        <p:nvSpPr>
          <p:cNvPr id="120" name="Ovaal 65"/>
          <p:cNvSpPr/>
          <p:nvPr/>
        </p:nvSpPr>
        <p:spPr>
          <a:xfrm>
            <a:off x="7426606" y="2631530"/>
            <a:ext cx="1103360"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a:t>December comité</a:t>
            </a:r>
          </a:p>
        </p:txBody>
      </p:sp>
      <p:sp>
        <p:nvSpPr>
          <p:cNvPr id="122" name="Ovaal 65"/>
          <p:cNvSpPr/>
          <p:nvPr/>
        </p:nvSpPr>
        <p:spPr>
          <a:xfrm>
            <a:off x="8046625" y="3125531"/>
            <a:ext cx="1103360" cy="568939"/>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a:t>St. Maarten comité</a:t>
            </a:r>
          </a:p>
        </p:txBody>
      </p:sp>
      <p:pic>
        <p:nvPicPr>
          <p:cNvPr id="1034" name="Picture 10" descr="Afbeeldingsresultaat voor kids pictogram"/>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86330" y="2899671"/>
            <a:ext cx="899006" cy="899006"/>
          </a:xfrm>
          <a:prstGeom prst="rect">
            <a:avLst/>
          </a:prstGeom>
          <a:noFill/>
          <a:extLst>
            <a:ext uri="{909E8E84-426E-40DD-AFC4-6F175D3DCCD1}">
              <a14:hiddenFill xmlns:a14="http://schemas.microsoft.com/office/drawing/2010/main">
                <a:solidFill>
                  <a:srgbClr val="FFFFFF"/>
                </a:solidFill>
              </a14:hiddenFill>
            </a:ext>
          </a:extLst>
        </p:spPr>
      </p:pic>
      <p:sp>
        <p:nvSpPr>
          <p:cNvPr id="123" name="Ondertitel 2"/>
          <p:cNvSpPr txBox="1">
            <a:spLocks/>
          </p:cNvSpPr>
          <p:nvPr/>
        </p:nvSpPr>
        <p:spPr>
          <a:xfrm>
            <a:off x="1139285" y="23372"/>
            <a:ext cx="12397563"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b="1" dirty="0" err="1">
                <a:solidFill>
                  <a:srgbClr val="00B050"/>
                </a:solidFill>
              </a:rPr>
              <a:t>Verbinden+Versterken+Samenwerken</a:t>
            </a:r>
            <a:r>
              <a:rPr lang="nl-NL" b="1" dirty="0">
                <a:solidFill>
                  <a:srgbClr val="00B050"/>
                </a:solidFill>
              </a:rPr>
              <a:t>= Leefbaarheid &amp; Welzijn</a:t>
            </a:r>
          </a:p>
        </p:txBody>
      </p:sp>
    </p:spTree>
    <p:extLst>
      <p:ext uri="{BB962C8B-B14F-4D97-AF65-F5344CB8AC3E}">
        <p14:creationId xmlns:p14="http://schemas.microsoft.com/office/powerpoint/2010/main" val="3580936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Afbeelding 8" descr="ServicepuntOostrum-logo.jpg"/>
          <p:cNvPicPr/>
          <p:nvPr/>
        </p:nvPicPr>
        <p:blipFill>
          <a:blip r:embed="rId2" cstate="print"/>
          <a:stretch>
            <a:fillRect/>
          </a:stretch>
        </p:blipFill>
        <p:spPr>
          <a:xfrm>
            <a:off x="5119449" y="126833"/>
            <a:ext cx="1900275" cy="1393317"/>
          </a:xfrm>
          <a:prstGeom prst="rect">
            <a:avLst/>
          </a:prstGeom>
        </p:spPr>
      </p:pic>
      <p:sp>
        <p:nvSpPr>
          <p:cNvPr id="5" name="AutoShape 4" descr="blob:https://web.whatsapp.com/952e38c5-b88c-48fe-8279-89b29db085ed"/>
          <p:cNvSpPr>
            <a:spLocks noChangeAspect="1" noChangeArrowheads="1"/>
          </p:cNvSpPr>
          <p:nvPr/>
        </p:nvSpPr>
        <p:spPr bwMode="auto">
          <a:xfrm>
            <a:off x="5488126" y="2718447"/>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nl-NL" sz="1350"/>
          </a:p>
        </p:txBody>
      </p:sp>
      <p:pic>
        <p:nvPicPr>
          <p:cNvPr id="7" name="Picture 6"/>
          <p:cNvPicPr>
            <a:picLocks noChangeAspect="1"/>
          </p:cNvPicPr>
          <p:nvPr/>
        </p:nvPicPr>
        <p:blipFill>
          <a:blip r:embed="rId3"/>
          <a:stretch>
            <a:fillRect/>
          </a:stretch>
        </p:blipFill>
        <p:spPr>
          <a:xfrm>
            <a:off x="3279262" y="174633"/>
            <a:ext cx="1414136" cy="1266993"/>
          </a:xfrm>
          <a:prstGeom prst="ellipse">
            <a:avLst/>
          </a:prstGeom>
          <a:ln w="63500" cap="rnd">
            <a:solidFill>
              <a:srgbClr val="00B05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1" name="Picture 10"/>
          <p:cNvPicPr/>
          <p:nvPr/>
        </p:nvPicPr>
        <p:blipFill>
          <a:blip r:embed="rId4">
            <a:extLst>
              <a:ext uri="{28A0092B-C50C-407E-A947-70E740481C1C}">
                <a14:useLocalDpi xmlns:a14="http://schemas.microsoft.com/office/drawing/2010/main" val="0"/>
              </a:ext>
            </a:extLst>
          </a:blip>
          <a:stretch>
            <a:fillRect/>
          </a:stretch>
        </p:blipFill>
        <p:spPr>
          <a:xfrm>
            <a:off x="7019724" y="6305416"/>
            <a:ext cx="832156" cy="792565"/>
          </a:xfrm>
          <a:prstGeom prst="rect">
            <a:avLst/>
          </a:prstGeom>
        </p:spPr>
      </p:pic>
      <p:sp>
        <p:nvSpPr>
          <p:cNvPr id="12" name="Rechthoek 7"/>
          <p:cNvSpPr/>
          <p:nvPr/>
        </p:nvSpPr>
        <p:spPr>
          <a:xfrm>
            <a:off x="3028527" y="1636718"/>
            <a:ext cx="4651145" cy="415498"/>
          </a:xfrm>
          <a:prstGeom prst="rect">
            <a:avLst/>
          </a:prstGeom>
        </p:spPr>
        <p:txBody>
          <a:bodyPr wrap="none">
            <a:spAutoFit/>
          </a:bodyPr>
          <a:lstStyle/>
          <a:p>
            <a:r>
              <a:rPr lang="nl-NL" sz="2100" b="1" dirty="0"/>
              <a:t>“ Zo zorgen we in ons dorp voor elkaar “</a:t>
            </a:r>
            <a:endParaRPr lang="nl-NL" sz="2100" dirty="0"/>
          </a:p>
        </p:txBody>
      </p:sp>
      <p:sp>
        <p:nvSpPr>
          <p:cNvPr id="14" name="Rectangle 13"/>
          <p:cNvSpPr/>
          <p:nvPr/>
        </p:nvSpPr>
        <p:spPr>
          <a:xfrm>
            <a:off x="3130032" y="3017190"/>
            <a:ext cx="4528167" cy="3307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OOSTRUMS PLATFORM</a:t>
            </a:r>
          </a:p>
        </p:txBody>
      </p:sp>
      <p:sp>
        <p:nvSpPr>
          <p:cNvPr id="15" name="Arrow: Down 14"/>
          <p:cNvSpPr/>
          <p:nvPr/>
        </p:nvSpPr>
        <p:spPr>
          <a:xfrm>
            <a:off x="3129665" y="2685962"/>
            <a:ext cx="946929" cy="331228"/>
          </a:xfrm>
          <a:prstGeom prst="downArrow">
            <a:avLst>
              <a:gd name="adj1" fmla="val 100000"/>
              <a:gd name="adj2" fmla="val 50000"/>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6" name="Arrow: Down 15"/>
          <p:cNvSpPr/>
          <p:nvPr/>
        </p:nvSpPr>
        <p:spPr>
          <a:xfrm>
            <a:off x="4083708" y="2685962"/>
            <a:ext cx="1018696" cy="331228"/>
          </a:xfrm>
          <a:prstGeom prst="downArrow">
            <a:avLst>
              <a:gd name="adj1" fmla="val 100000"/>
              <a:gd name="adj2" fmla="val 50000"/>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17" name="Rechthoek 7"/>
          <p:cNvSpPr/>
          <p:nvPr/>
        </p:nvSpPr>
        <p:spPr>
          <a:xfrm>
            <a:off x="2940505" y="3472739"/>
            <a:ext cx="5240216" cy="906082"/>
          </a:xfrm>
          <a:prstGeom prst="rect">
            <a:avLst/>
          </a:prstGeom>
        </p:spPr>
        <p:txBody>
          <a:bodyPr wrap="square">
            <a:spAutoFit/>
          </a:bodyPr>
          <a:lstStyle/>
          <a:p>
            <a:r>
              <a:rPr lang="nl-NL" sz="1500" b="1" dirty="0"/>
              <a:t>Wat doet het platform?</a:t>
            </a:r>
          </a:p>
          <a:p>
            <a:r>
              <a:rPr lang="nl-NL" sz="1500" b="1" dirty="0"/>
              <a:t>Het helpen om mensen met elkaar in verbinding te brengen.</a:t>
            </a:r>
          </a:p>
          <a:p>
            <a:endParaRPr lang="nl-NL" sz="788" b="1" dirty="0"/>
          </a:p>
          <a:p>
            <a:r>
              <a:rPr lang="nl-NL" sz="1500" b="1" dirty="0"/>
              <a:t>Hoe werkt het platform?</a:t>
            </a:r>
          </a:p>
        </p:txBody>
      </p:sp>
      <p:sp>
        <p:nvSpPr>
          <p:cNvPr id="18" name="Rechthoek 7"/>
          <p:cNvSpPr/>
          <p:nvPr/>
        </p:nvSpPr>
        <p:spPr>
          <a:xfrm>
            <a:off x="3017800" y="4303801"/>
            <a:ext cx="4543393" cy="2077492"/>
          </a:xfrm>
          <a:prstGeom prst="rect">
            <a:avLst/>
          </a:prstGeom>
        </p:spPr>
        <p:txBody>
          <a:bodyPr wrap="square">
            <a:spAutoFit/>
          </a:bodyPr>
          <a:lstStyle/>
          <a:p>
            <a:pPr marL="257175" indent="-257175">
              <a:buFont typeface="Arial" panose="020B0604020202020204" pitchFamily="34" charset="0"/>
              <a:buChar char="•"/>
            </a:pPr>
            <a:r>
              <a:rPr lang="nl-NL" sz="1500" b="1" dirty="0"/>
              <a:t>Tweewekelijks inloop spreekuur in de Watermolen waar de HULPVRAAG besproken kan worden</a:t>
            </a:r>
          </a:p>
          <a:p>
            <a:pPr marL="257175" indent="-257175">
              <a:buFont typeface="Arial" panose="020B0604020202020204" pitchFamily="34" charset="0"/>
              <a:buChar char="•"/>
            </a:pPr>
            <a:r>
              <a:rPr lang="nl-NL" sz="1500" b="1" dirty="0"/>
              <a:t>U kunt met uw HULPVRAAG of HULPAANBOD terecht op:</a:t>
            </a:r>
          </a:p>
          <a:p>
            <a:pPr marL="257175" indent="-257175">
              <a:buFont typeface="Arial" panose="020B0604020202020204" pitchFamily="34" charset="0"/>
              <a:buChar char="•"/>
            </a:pPr>
            <a:r>
              <a:rPr lang="nl-NL" sz="1500" b="1" dirty="0"/>
              <a:t>Telefoonnummer: </a:t>
            </a:r>
            <a:r>
              <a:rPr lang="nl-NL" sz="1500" b="1" dirty="0">
                <a:solidFill>
                  <a:srgbClr val="00B050"/>
                </a:solidFill>
              </a:rPr>
              <a:t>0478-206966</a:t>
            </a:r>
            <a:r>
              <a:rPr lang="nl-NL" sz="1500" b="1" dirty="0"/>
              <a:t> </a:t>
            </a:r>
            <a:r>
              <a:rPr lang="nl-NL" sz="1050" b="1" dirty="0"/>
              <a:t>(bericht inspreken)</a:t>
            </a:r>
          </a:p>
          <a:p>
            <a:pPr marL="257175" indent="-257175">
              <a:buFont typeface="Arial" panose="020B0604020202020204" pitchFamily="34" charset="0"/>
              <a:buChar char="•"/>
            </a:pPr>
            <a:r>
              <a:rPr lang="nl-NL" sz="1500" b="1" dirty="0"/>
              <a:t>Ons emailadres</a:t>
            </a:r>
            <a:r>
              <a:rPr lang="nl-NL" sz="1500" b="1" dirty="0">
                <a:solidFill>
                  <a:srgbClr val="00B050"/>
                </a:solidFill>
              </a:rPr>
              <a:t>: vraagbaak@dorpsraadoostrum.nl  </a:t>
            </a:r>
          </a:p>
          <a:p>
            <a:r>
              <a:rPr lang="nl-NL" sz="1500" b="1" dirty="0"/>
              <a:t>      We nemen dan contact met u op.</a:t>
            </a:r>
          </a:p>
          <a:p>
            <a:endParaRPr lang="nl-NL" sz="1200" b="1" dirty="0"/>
          </a:p>
          <a:p>
            <a:r>
              <a:rPr lang="nl-NL" sz="1200" b="1" dirty="0" err="1"/>
              <a:t>P.s.</a:t>
            </a:r>
            <a:r>
              <a:rPr lang="nl-NL" sz="1200" b="1" dirty="0"/>
              <a:t> Aan een website/ App wordt gewerkt</a:t>
            </a:r>
            <a:endParaRPr lang="nl-NL" sz="1500" b="1" dirty="0"/>
          </a:p>
        </p:txBody>
      </p:sp>
      <p:sp>
        <p:nvSpPr>
          <p:cNvPr id="19" name="TextBox 18"/>
          <p:cNvSpPr txBox="1"/>
          <p:nvPr/>
        </p:nvSpPr>
        <p:spPr>
          <a:xfrm>
            <a:off x="5119450" y="6653969"/>
            <a:ext cx="1983235" cy="230832"/>
          </a:xfrm>
          <a:prstGeom prst="rect">
            <a:avLst/>
          </a:prstGeom>
          <a:noFill/>
        </p:spPr>
        <p:txBody>
          <a:bodyPr wrap="none" rtlCol="0">
            <a:spAutoFit/>
          </a:bodyPr>
          <a:lstStyle/>
          <a:p>
            <a:r>
              <a:rPr lang="nl-NL" sz="900" dirty="0"/>
              <a:t>Dit initiatief wordt ondersteund door: </a:t>
            </a:r>
          </a:p>
        </p:txBody>
      </p:sp>
      <p:sp>
        <p:nvSpPr>
          <p:cNvPr id="20" name="Rechthoek 7"/>
          <p:cNvSpPr/>
          <p:nvPr/>
        </p:nvSpPr>
        <p:spPr>
          <a:xfrm>
            <a:off x="3895682" y="1960703"/>
            <a:ext cx="2717924" cy="415498"/>
          </a:xfrm>
          <a:prstGeom prst="rect">
            <a:avLst/>
          </a:prstGeom>
        </p:spPr>
        <p:txBody>
          <a:bodyPr wrap="none">
            <a:spAutoFit/>
          </a:bodyPr>
          <a:lstStyle/>
          <a:p>
            <a:r>
              <a:rPr lang="nl-NL" sz="2100" b="1" dirty="0"/>
              <a:t>Voor en Door Oostrum</a:t>
            </a:r>
            <a:endParaRPr lang="nl-NL" sz="2100" dirty="0"/>
          </a:p>
        </p:txBody>
      </p:sp>
      <p:sp>
        <p:nvSpPr>
          <p:cNvPr id="13" name="TextBox 12"/>
          <p:cNvSpPr txBox="1"/>
          <p:nvPr/>
        </p:nvSpPr>
        <p:spPr>
          <a:xfrm>
            <a:off x="3182350" y="2262270"/>
            <a:ext cx="4534383" cy="507831"/>
          </a:xfrm>
          <a:prstGeom prst="rect">
            <a:avLst/>
          </a:prstGeom>
          <a:noFill/>
        </p:spPr>
        <p:txBody>
          <a:bodyPr wrap="none" rtlCol="0">
            <a:spAutoFit/>
          </a:bodyPr>
          <a:lstStyle/>
          <a:p>
            <a:r>
              <a:rPr lang="nl-NL" sz="1500" b="1" dirty="0"/>
              <a:t>Vraag      </a:t>
            </a:r>
            <a:r>
              <a:rPr lang="nl-NL" sz="2700" b="1" dirty="0"/>
              <a:t>+ </a:t>
            </a:r>
            <a:r>
              <a:rPr lang="nl-NL" sz="1500" b="1" dirty="0"/>
              <a:t>   Aanbod      </a:t>
            </a:r>
            <a:r>
              <a:rPr lang="nl-NL" sz="2700" b="1" dirty="0"/>
              <a:t>= </a:t>
            </a:r>
            <a:r>
              <a:rPr lang="nl-NL" sz="1500" b="1" dirty="0"/>
              <a:t>HULP </a:t>
            </a:r>
            <a:r>
              <a:rPr lang="nl-NL" sz="900" b="1" dirty="0"/>
              <a:t>     </a:t>
            </a:r>
            <a:r>
              <a:rPr lang="nl-NL" sz="2700" b="1" dirty="0"/>
              <a:t>=</a:t>
            </a:r>
            <a:r>
              <a:rPr lang="nl-NL" sz="1500" b="1" dirty="0"/>
              <a:t> SAMENWERKEN</a:t>
            </a:r>
          </a:p>
        </p:txBody>
      </p:sp>
      <p:sp>
        <p:nvSpPr>
          <p:cNvPr id="21" name="Arrow: Down 20"/>
          <p:cNvSpPr/>
          <p:nvPr/>
        </p:nvSpPr>
        <p:spPr>
          <a:xfrm rot="10800000">
            <a:off x="6388772" y="2677897"/>
            <a:ext cx="1018696" cy="331228"/>
          </a:xfrm>
          <a:prstGeom prst="downArrow">
            <a:avLst>
              <a:gd name="adj1" fmla="val 100000"/>
              <a:gd name="adj2" fmla="val 50000"/>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sp>
        <p:nvSpPr>
          <p:cNvPr id="22" name="Arrow: Down 21"/>
          <p:cNvSpPr/>
          <p:nvPr/>
        </p:nvSpPr>
        <p:spPr>
          <a:xfrm rot="10800000">
            <a:off x="5218329" y="2668764"/>
            <a:ext cx="1018696" cy="331228"/>
          </a:xfrm>
          <a:prstGeom prst="downArrow">
            <a:avLst>
              <a:gd name="adj1" fmla="val 100000"/>
              <a:gd name="adj2" fmla="val 50000"/>
            </a:avLst>
          </a:prstGeom>
          <a:noFill/>
          <a:ln w="3492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1350"/>
          </a:p>
        </p:txBody>
      </p:sp>
      <p:pic>
        <p:nvPicPr>
          <p:cNvPr id="1031" name="Picture 7" descr="Afbeeldingsresultaat voor dialoog pictogra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88199" y="4116289"/>
            <a:ext cx="540000" cy="54000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23"/>
          <p:cNvPicPr>
            <a:picLocks noChangeAspect="1"/>
          </p:cNvPicPr>
          <p:nvPr/>
        </p:nvPicPr>
        <p:blipFill>
          <a:blip r:embed="rId6"/>
          <a:stretch>
            <a:fillRect/>
          </a:stretch>
        </p:blipFill>
        <p:spPr>
          <a:xfrm>
            <a:off x="7407468" y="5762184"/>
            <a:ext cx="468652" cy="468652"/>
          </a:xfrm>
          <a:prstGeom prst="rect">
            <a:avLst/>
          </a:prstGeom>
        </p:spPr>
      </p:pic>
      <p:pic>
        <p:nvPicPr>
          <p:cNvPr id="1035" name="Picture 11" descr="Afbeeldingsresultaat voor mail pictogram"/>
          <p:cNvPicPr>
            <a:picLocks noChangeAspect="1" noChangeArrowheads="1"/>
          </p:cNvPicPr>
          <p:nvPr/>
        </p:nvPicPr>
        <p:blipFill rotWithShape="1">
          <a:blip r:embed="rId7">
            <a:extLst>
              <a:ext uri="{28A0092B-C50C-407E-A947-70E740481C1C}">
                <a14:useLocalDpi xmlns:a14="http://schemas.microsoft.com/office/drawing/2010/main" val="0"/>
              </a:ext>
            </a:extLst>
          </a:blip>
          <a:srcRect b="30308"/>
          <a:stretch/>
        </p:blipFill>
        <p:spPr bwMode="auto">
          <a:xfrm>
            <a:off x="7399948" y="5205019"/>
            <a:ext cx="462325" cy="46621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25"/>
          <p:cNvPicPr>
            <a:picLocks noChangeAspect="1"/>
          </p:cNvPicPr>
          <p:nvPr/>
        </p:nvPicPr>
        <p:blipFill rotWithShape="1">
          <a:blip r:embed="rId8"/>
          <a:srcRect b="14988"/>
          <a:stretch/>
        </p:blipFill>
        <p:spPr>
          <a:xfrm>
            <a:off x="7376778" y="4651716"/>
            <a:ext cx="550859" cy="540000"/>
          </a:xfrm>
          <a:prstGeom prst="rect">
            <a:avLst/>
          </a:prstGeom>
        </p:spPr>
      </p:pic>
      <p:pic>
        <p:nvPicPr>
          <p:cNvPr id="23" name="Afbeelding 8" descr="ServicepuntOostrum-logo.jpg"/>
          <p:cNvPicPr/>
          <p:nvPr/>
        </p:nvPicPr>
        <p:blipFill>
          <a:blip r:embed="rId2" cstate="print"/>
          <a:stretch>
            <a:fillRect/>
          </a:stretch>
        </p:blipFill>
        <p:spPr>
          <a:xfrm>
            <a:off x="554383" y="2390267"/>
            <a:ext cx="1900275" cy="139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1749016" y="2332626"/>
            <a:ext cx="705642" cy="584775"/>
          </a:xfrm>
          <a:prstGeom prst="rect">
            <a:avLst/>
          </a:prstGeom>
          <a:noFill/>
        </p:spPr>
        <p:txBody>
          <a:bodyPr wrap="none" rtlCol="0">
            <a:spAutoFit/>
          </a:bodyPr>
          <a:lstStyle/>
          <a:p>
            <a:r>
              <a:rPr lang="nl-NL" sz="3200" dirty="0"/>
              <a:t>2.0</a:t>
            </a:r>
          </a:p>
        </p:txBody>
      </p:sp>
    </p:spTree>
    <p:extLst>
      <p:ext uri="{BB962C8B-B14F-4D97-AF65-F5344CB8AC3E}">
        <p14:creationId xmlns:p14="http://schemas.microsoft.com/office/powerpoint/2010/main" val="1537626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480" y="0"/>
            <a:ext cx="10515600" cy="1325563"/>
          </a:xfrm>
        </p:spPr>
        <p:txBody>
          <a:bodyPr>
            <a:normAutofit/>
          </a:bodyPr>
          <a:lstStyle/>
          <a:p>
            <a:r>
              <a:rPr lang="nl-NL" sz="2800" dirty="0"/>
              <a:t>“Het is allemaal ‘t zelfde” </a:t>
            </a:r>
          </a:p>
        </p:txBody>
      </p:sp>
      <p:sp>
        <p:nvSpPr>
          <p:cNvPr id="3" name="Content Placeholder 2"/>
          <p:cNvSpPr>
            <a:spLocks noGrp="1"/>
          </p:cNvSpPr>
          <p:nvPr>
            <p:ph idx="1"/>
          </p:nvPr>
        </p:nvSpPr>
        <p:spPr/>
        <p:txBody>
          <a:bodyPr/>
          <a:lstStyle/>
          <a:p>
            <a:r>
              <a:rPr lang="nl-NL" dirty="0"/>
              <a:t>Huiskamerproject</a:t>
            </a:r>
          </a:p>
          <a:p>
            <a:r>
              <a:rPr lang="nl-NL" dirty="0"/>
              <a:t>Service punt</a:t>
            </a:r>
          </a:p>
          <a:p>
            <a:r>
              <a:rPr lang="nl-NL" dirty="0"/>
              <a:t>Platform</a:t>
            </a:r>
          </a:p>
          <a:p>
            <a:pPr marL="0" indent="0">
              <a:buNone/>
            </a:pPr>
            <a:r>
              <a:rPr lang="nl-NL" dirty="0"/>
              <a:t>= SERVICE PUNT!!!!!!!</a:t>
            </a:r>
          </a:p>
        </p:txBody>
      </p:sp>
      <p:sp>
        <p:nvSpPr>
          <p:cNvPr id="4" name="Rectangle 3"/>
          <p:cNvSpPr/>
          <p:nvPr/>
        </p:nvSpPr>
        <p:spPr>
          <a:xfrm>
            <a:off x="5154416" y="4529346"/>
            <a:ext cx="4528167" cy="3307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3600" dirty="0"/>
              <a:t>OOSTRUMS PLATFORM</a:t>
            </a:r>
          </a:p>
        </p:txBody>
      </p:sp>
      <p:pic>
        <p:nvPicPr>
          <p:cNvPr id="5" name="Afbeelding 8" descr="ServicepuntOostrum-logo.jpg"/>
          <p:cNvPicPr/>
          <p:nvPr/>
        </p:nvPicPr>
        <p:blipFill>
          <a:blip r:embed="rId2" cstate="print"/>
          <a:stretch>
            <a:fillRect/>
          </a:stretch>
        </p:blipFill>
        <p:spPr>
          <a:xfrm>
            <a:off x="6239763" y="2515796"/>
            <a:ext cx="1900275" cy="139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 name="Rectangle 5"/>
          <p:cNvSpPr/>
          <p:nvPr/>
        </p:nvSpPr>
        <p:spPr>
          <a:xfrm>
            <a:off x="4248470" y="1566989"/>
            <a:ext cx="6463156" cy="517272"/>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HUISKAMERPROJECT</a:t>
            </a:r>
          </a:p>
        </p:txBody>
      </p:sp>
      <p:sp>
        <p:nvSpPr>
          <p:cNvPr id="7" name="TextBox 6"/>
          <p:cNvSpPr txBox="1"/>
          <p:nvPr/>
        </p:nvSpPr>
        <p:spPr>
          <a:xfrm>
            <a:off x="6989885" y="2046048"/>
            <a:ext cx="300082" cy="369332"/>
          </a:xfrm>
          <a:prstGeom prst="rect">
            <a:avLst/>
          </a:prstGeom>
          <a:noFill/>
        </p:spPr>
        <p:txBody>
          <a:bodyPr wrap="none" rtlCol="0">
            <a:spAutoFit/>
          </a:bodyPr>
          <a:lstStyle/>
          <a:p>
            <a:r>
              <a:rPr lang="nl-NL" dirty="0"/>
              <a:t>=</a:t>
            </a:r>
          </a:p>
        </p:txBody>
      </p:sp>
      <p:sp>
        <p:nvSpPr>
          <p:cNvPr id="8" name="TextBox 7"/>
          <p:cNvSpPr txBox="1"/>
          <p:nvPr/>
        </p:nvSpPr>
        <p:spPr>
          <a:xfrm>
            <a:off x="6989885" y="4039843"/>
            <a:ext cx="300082" cy="369332"/>
          </a:xfrm>
          <a:prstGeom prst="rect">
            <a:avLst/>
          </a:prstGeom>
          <a:noFill/>
        </p:spPr>
        <p:txBody>
          <a:bodyPr wrap="none" rtlCol="0">
            <a:spAutoFit/>
          </a:bodyPr>
          <a:lstStyle/>
          <a:p>
            <a:r>
              <a:rPr lang="nl-NL" dirty="0"/>
              <a:t>=</a:t>
            </a:r>
          </a:p>
        </p:txBody>
      </p:sp>
    </p:spTree>
    <p:extLst>
      <p:ext uri="{BB962C8B-B14F-4D97-AF65-F5344CB8AC3E}">
        <p14:creationId xmlns:p14="http://schemas.microsoft.com/office/powerpoint/2010/main" val="4248611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169361463"/>
              </p:ext>
            </p:extLst>
          </p:nvPr>
        </p:nvGraphicFramePr>
        <p:xfrm>
          <a:off x="225669" y="482718"/>
          <a:ext cx="11597055" cy="6379464"/>
        </p:xfrm>
        <a:graphic>
          <a:graphicData uri="http://schemas.openxmlformats.org/drawingml/2006/table">
            <a:tbl>
              <a:tblPr firstRow="1" firstCol="1" bandRow="1">
                <a:tableStyleId>{5C22544A-7EE6-4342-B048-85BDC9FD1C3A}</a:tableStyleId>
              </a:tblPr>
              <a:tblGrid>
                <a:gridCol w="756329">
                  <a:extLst>
                    <a:ext uri="{9D8B030D-6E8A-4147-A177-3AD203B41FA5}">
                      <a16:colId xmlns:a16="http://schemas.microsoft.com/office/drawing/2014/main" val="172899207"/>
                    </a:ext>
                  </a:extLst>
                </a:gridCol>
                <a:gridCol w="10840726">
                  <a:extLst>
                    <a:ext uri="{9D8B030D-6E8A-4147-A177-3AD203B41FA5}">
                      <a16:colId xmlns:a16="http://schemas.microsoft.com/office/drawing/2014/main" val="1327201374"/>
                    </a:ext>
                  </a:extLst>
                </a:gridCol>
              </a:tblGrid>
              <a:tr h="657469">
                <a:tc>
                  <a:txBody>
                    <a:bodyPr/>
                    <a:lstStyle/>
                    <a:p>
                      <a:pPr>
                        <a:lnSpc>
                          <a:spcPct val="115000"/>
                        </a:lnSpc>
                        <a:spcAft>
                          <a:spcPts val="0"/>
                        </a:spcAft>
                      </a:pPr>
                      <a:r>
                        <a:rPr lang="nl-NL" sz="1400">
                          <a:effectLst/>
                        </a:rPr>
                        <a:t>01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b="0" kern="1200" dirty="0">
                          <a:solidFill>
                            <a:schemeClr val="dk1"/>
                          </a:solidFill>
                          <a:effectLst/>
                          <a:latin typeface="+mn-lt"/>
                          <a:ea typeface="+mn-ea"/>
                          <a:cs typeface="+mn-cs"/>
                        </a:rPr>
                        <a:t>Wim is adviseur bij de KNH (Koninklijke Nederlandse Heidemaatschappij). Jaarlijks kunnen bij de KNH projecten worden ingediend om de leefbaarheid in een dorp of wijk te bevorderen. Een van de voorwaarden is dat met dorpsgenoten wordt samengewerkt om het gestelde doel te bereiken. Als het lukt om het ingediende project binnen één jaar te realiseren, wordt het predicaat “Kern met Pit “ toegekend, waaraan een bedrag is gekoppeld van  € 1.000,00. Bij de uitwerking van het project kan een beroep gedaan worden op de adviseurs van de KNH. </a:t>
                      </a:r>
                    </a:p>
                  </a:txBody>
                  <a:tcPr marL="39690" marR="39690" marT="0" marB="0">
                    <a:noFill/>
                  </a:tcPr>
                </a:tc>
                <a:extLst>
                  <a:ext uri="{0D108BD9-81ED-4DB2-BD59-A6C34878D82A}">
                    <a16:rowId xmlns:a16="http://schemas.microsoft.com/office/drawing/2014/main" val="1364999109"/>
                  </a:ext>
                </a:extLst>
              </a:tr>
              <a:tr h="557864">
                <a:tc>
                  <a:txBody>
                    <a:bodyPr/>
                    <a:lstStyle/>
                    <a:p>
                      <a:pPr>
                        <a:lnSpc>
                          <a:spcPct val="115000"/>
                        </a:lnSpc>
                        <a:spcAft>
                          <a:spcPts val="0"/>
                        </a:spcAft>
                      </a:pPr>
                      <a:r>
                        <a:rPr lang="nl-NL" sz="1400" dirty="0">
                          <a:effectLst/>
                        </a:rPr>
                        <a:t>02</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kern="1200" dirty="0">
                          <a:solidFill>
                            <a:schemeClr val="dk1"/>
                          </a:solidFill>
                          <a:effectLst/>
                          <a:latin typeface="+mn-lt"/>
                          <a:ea typeface="+mn-ea"/>
                          <a:cs typeface="+mn-cs"/>
                        </a:rPr>
                        <a:t>De Dorpsraad heeft voor 2017 het “Kick-Off “project ingediend. De doelstelling is als volgt omschreven: “waar het vroeger in een dorp vanzelfsprekend was dat iedereen kende en met elkaar contact gezocht wordt, is dit inmiddels allang niet meer het geval. Extra initiatieven zijn nodig om de samenhang en samenwerking in een dorp te behouden. Dit gaan we doen door middel van een Kick Off voor elk nieuw jaar“.</a:t>
                      </a:r>
                    </a:p>
                  </a:txBody>
                  <a:tcPr marL="39690" marR="39690" marT="0" marB="0"/>
                </a:tc>
                <a:extLst>
                  <a:ext uri="{0D108BD9-81ED-4DB2-BD59-A6C34878D82A}">
                    <a16:rowId xmlns:a16="http://schemas.microsoft.com/office/drawing/2014/main" val="4177722667"/>
                  </a:ext>
                </a:extLst>
              </a:tr>
              <a:tr h="669437">
                <a:tc>
                  <a:txBody>
                    <a:bodyPr/>
                    <a:lstStyle/>
                    <a:p>
                      <a:pPr>
                        <a:lnSpc>
                          <a:spcPct val="115000"/>
                        </a:lnSpc>
                        <a:spcAft>
                          <a:spcPts val="0"/>
                        </a:spcAft>
                      </a:pPr>
                      <a:r>
                        <a:rPr lang="nl-NL" sz="1400">
                          <a:effectLst/>
                        </a:rPr>
                        <a:t>03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rPr>
                        <a:t>Wim licht de criteria waaraan een project moet voldoen nog eens toe. Het idee van het Kick-Off project is prima en kan een goed fundament bieden voor een structurele samenwerking van verenigingen. Een betere samenwerking versterkt de verenigingen, wat weer een positieve invloed heeft op de leefbaarheid van het dorp en bevorderend werkt op het welzijn van de inwoners. Het project zoals het er nu ligt is aan “magere” kant en moet verder worden uitgewerkt.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1430138304"/>
                  </a:ext>
                </a:extLst>
              </a:tr>
              <a:tr h="781009">
                <a:tc>
                  <a:txBody>
                    <a:bodyPr/>
                    <a:lstStyle/>
                    <a:p>
                      <a:pPr>
                        <a:lnSpc>
                          <a:spcPct val="115000"/>
                        </a:lnSpc>
                        <a:spcAft>
                          <a:spcPts val="0"/>
                        </a:spcAft>
                      </a:pPr>
                      <a:r>
                        <a:rPr lang="nl-NL" sz="1400">
                          <a:effectLst/>
                        </a:rPr>
                        <a:t>04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rPr>
                        <a:t> Joost geeft aan, dat dit ook de bedoeling is. Daarom heeft  de Dorpsraad de werkgroep “huiskamerproject ‘  ingesteld om te onderzoeken hoe de </a:t>
                      </a:r>
                      <a:r>
                        <a:rPr lang="nl-NL" sz="1400" dirty="0" err="1">
                          <a:effectLst/>
                        </a:rPr>
                        <a:t>samen-werking</a:t>
                      </a:r>
                      <a:r>
                        <a:rPr lang="nl-NL" sz="1400" dirty="0">
                          <a:effectLst/>
                        </a:rPr>
                        <a:t> tussen de verenigingen  gestructureerd kan worden. Daarnaast  is de werkgroep in het kader van het servicepunt doende om eventuele hulpvragen van inwoners -  in de breedste zin van het woord - boven  tafel te krijgen. Zodra duidelijk is waar de hulpbehoefte uit bestaat wordt in samenwerking met de verenigingen  een  vrijwilligerspool  opgezet  die in de hulpvraag voorziet. Dit is in een </a:t>
                      </a:r>
                      <a:r>
                        <a:rPr lang="nl-NL" sz="1400" dirty="0" err="1">
                          <a:effectLst/>
                        </a:rPr>
                        <a:t>layout</a:t>
                      </a:r>
                      <a:r>
                        <a:rPr lang="nl-NL" sz="1400" dirty="0">
                          <a:effectLst/>
                        </a:rPr>
                        <a:t> in beeld gebracht die aan Wim wordt overhandigd .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2140836886"/>
                  </a:ext>
                </a:extLst>
              </a:tr>
              <a:tr h="669437">
                <a:tc>
                  <a:txBody>
                    <a:bodyPr/>
                    <a:lstStyle/>
                    <a:p>
                      <a:pPr>
                        <a:lnSpc>
                          <a:spcPct val="115000"/>
                        </a:lnSpc>
                        <a:spcAft>
                          <a:spcPts val="0"/>
                        </a:spcAft>
                      </a:pPr>
                      <a:r>
                        <a:rPr lang="nl-NL" sz="1400">
                          <a:effectLst/>
                        </a:rPr>
                        <a:t>05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a:effectLst/>
                        </a:rPr>
                        <a:t>Een aantal initiatieven zijn inmiddels geconcretiseerd. Een overzicht van deze projecten staat in de layout onder het kopje “Verbindingsprojecten 2017. Henk geeft een toelichting. Een ander voorbeeld van samenwerking is de klankbord-groep verbouwing Dn Oesterham. Door een goede samenwerking met de Oostrumse verenigingen/stichtingen ten behoeve van de renovatie van de Oesterham is bij de gemeente een projectplan ten behoeve van de zogenaamd “Schoon door de Poort “  accommodaties ingediend.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3192583350"/>
                  </a:ext>
                </a:extLst>
              </a:tr>
              <a:tr h="669437">
                <a:tc>
                  <a:txBody>
                    <a:bodyPr/>
                    <a:lstStyle/>
                    <a:p>
                      <a:pPr>
                        <a:lnSpc>
                          <a:spcPct val="115000"/>
                        </a:lnSpc>
                        <a:spcAft>
                          <a:spcPts val="0"/>
                        </a:spcAft>
                      </a:pPr>
                      <a:r>
                        <a:rPr lang="nl-NL" sz="1400">
                          <a:effectLst/>
                        </a:rPr>
                        <a:t>06</a:t>
                      </a:r>
                    </a:p>
                    <a:p>
                      <a:pPr>
                        <a:lnSpc>
                          <a:spcPct val="115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a:effectLst/>
                        </a:rPr>
                        <a:t>Al deze projecten zijn prima volgens Wim maar moeten meer gezien worden </a:t>
                      </a:r>
                    </a:p>
                    <a:p>
                      <a:pPr>
                        <a:lnSpc>
                          <a:spcPct val="115000"/>
                        </a:lnSpc>
                        <a:spcAft>
                          <a:spcPts val="0"/>
                        </a:spcAft>
                      </a:pPr>
                      <a:r>
                        <a:rPr lang="nl-NL" sz="1400">
                          <a:effectLst/>
                        </a:rPr>
                        <a:t>worden als “het oogsten van laaghangend fruit”.  Het zijn kortlopende projecten waarmee snel resultaat wordt geboekt. Om voor het predicaat “Kern met Pit”in aanmerking te komen is het zaak dat beleidslijnen worden uitgezet die leiden tot structurele verbinding en samenwerking. Belangrijk hierin is dat de onderlinge communicatie goed wordt georganiseerd. Een voorbeeld hiervan is  de “Noaber-zorg Roggel “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386452663"/>
                  </a:ext>
                </a:extLst>
              </a:tr>
              <a:tr h="334718">
                <a:tc>
                  <a:txBody>
                    <a:bodyPr/>
                    <a:lstStyle/>
                    <a:p>
                      <a:pPr>
                        <a:lnSpc>
                          <a:spcPct val="115000"/>
                        </a:lnSpc>
                        <a:spcAft>
                          <a:spcPts val="0"/>
                        </a:spcAft>
                      </a:pPr>
                      <a:r>
                        <a:rPr lang="nl-NL" sz="1400">
                          <a:effectLst/>
                        </a:rPr>
                        <a:t>07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rPr>
                        <a:t>De werkgroep gaat een en ander verder uitwerken. Henk maakt een verslag van dit overleg en stuurt Wim het vergaderschema voor 2017. In het najaar zal een  ver-volgoverleg plaatsvinden om de voortgang te bespreken.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2825716514"/>
                  </a:ext>
                </a:extLst>
              </a:tr>
            </a:tbl>
          </a:graphicData>
        </a:graphic>
      </p:graphicFrame>
      <p:sp>
        <p:nvSpPr>
          <p:cNvPr id="8" name="Rectangle 7"/>
          <p:cNvSpPr/>
          <p:nvPr/>
        </p:nvSpPr>
        <p:spPr>
          <a:xfrm>
            <a:off x="225669" y="69485"/>
            <a:ext cx="6096000" cy="292259"/>
          </a:xfrm>
          <a:prstGeom prst="rect">
            <a:avLst/>
          </a:prstGeom>
        </p:spPr>
        <p:txBody>
          <a:bodyPr>
            <a:spAutoFit/>
          </a:bodyPr>
          <a:lstStyle/>
          <a:p>
            <a:pPr>
              <a:lnSpc>
                <a:spcPct val="115000"/>
              </a:lnSpc>
              <a:spcAft>
                <a:spcPts val="0"/>
              </a:spcAft>
            </a:pPr>
            <a:r>
              <a:rPr lang="nl-NL" sz="1200" dirty="0">
                <a:latin typeface="Calibri" panose="020F0502020204030204" pitchFamily="34" charset="0"/>
                <a:ea typeface="Calibri" panose="020F0502020204030204" pitchFamily="34" charset="0"/>
                <a:cs typeface="Times New Roman" panose="02020603050405020304" pitchFamily="18" charset="0"/>
              </a:rPr>
              <a:t>Datum: 30 mei 2017, Plaats: Watermolen Oostrum, Verslag: nr. 01 </a:t>
            </a:r>
          </a:p>
        </p:txBody>
      </p:sp>
      <p:sp>
        <p:nvSpPr>
          <p:cNvPr id="9" name="Rectangle 8"/>
          <p:cNvSpPr/>
          <p:nvPr/>
        </p:nvSpPr>
        <p:spPr>
          <a:xfrm>
            <a:off x="7189176" y="60016"/>
            <a:ext cx="6096000" cy="304699"/>
          </a:xfrm>
          <a:prstGeom prst="rect">
            <a:avLst/>
          </a:prstGeom>
        </p:spPr>
        <p:txBody>
          <a:bodyPr>
            <a:spAutoFit/>
          </a:bodyPr>
          <a:lstStyle/>
          <a:p>
            <a:pPr>
              <a:lnSpc>
                <a:spcPct val="115000"/>
              </a:lnSpc>
              <a:spcAft>
                <a:spcPts val="0"/>
              </a:spcAft>
            </a:pPr>
            <a:r>
              <a:rPr lang="nl-NL" sz="1200" dirty="0">
                <a:latin typeface="Calibri" panose="020F0502020204030204" pitchFamily="34" charset="0"/>
                <a:ea typeface="Calibri" panose="020F0502020204030204" pitchFamily="34" charset="0"/>
                <a:cs typeface="Times New Roman" panose="02020603050405020304" pitchFamily="18" charset="0"/>
              </a:rPr>
              <a:t>Aanwezig: Wim van </a:t>
            </a:r>
            <a:r>
              <a:rPr lang="nl-NL" sz="1200" dirty="0" err="1">
                <a:latin typeface="Calibri" panose="020F0502020204030204" pitchFamily="34" charset="0"/>
                <a:ea typeface="Calibri" panose="020F0502020204030204" pitchFamily="34" charset="0"/>
                <a:cs typeface="Times New Roman" panose="02020603050405020304" pitchFamily="18" charset="0"/>
              </a:rPr>
              <a:t>Osch</a:t>
            </a:r>
            <a:r>
              <a:rPr lang="nl-NL" sz="1200" dirty="0">
                <a:latin typeface="Calibri" panose="020F0502020204030204" pitchFamily="34" charset="0"/>
                <a:ea typeface="Calibri" panose="020F0502020204030204" pitchFamily="34" charset="0"/>
                <a:cs typeface="Times New Roman" panose="02020603050405020304" pitchFamily="18" charset="0"/>
              </a:rPr>
              <a:t>, Henk </a:t>
            </a:r>
            <a:r>
              <a:rPr lang="nl-NL" sz="1200" dirty="0" err="1">
                <a:latin typeface="Calibri" panose="020F0502020204030204" pitchFamily="34" charset="0"/>
                <a:ea typeface="Calibri" panose="020F0502020204030204" pitchFamily="34" charset="0"/>
                <a:cs typeface="Times New Roman" panose="02020603050405020304" pitchFamily="18" charset="0"/>
              </a:rPr>
              <a:t>Raedts</a:t>
            </a:r>
            <a:r>
              <a:rPr lang="nl-NL" sz="1200" dirty="0">
                <a:latin typeface="Calibri" panose="020F0502020204030204" pitchFamily="34" charset="0"/>
                <a:ea typeface="Calibri" panose="020F0502020204030204" pitchFamily="34" charset="0"/>
                <a:cs typeface="Times New Roman" panose="02020603050405020304" pitchFamily="18" charset="0"/>
              </a:rPr>
              <a:t>, Joos </a:t>
            </a:r>
            <a:r>
              <a:rPr lang="nl-NL" sz="1200" dirty="0" err="1">
                <a:latin typeface="Calibri" panose="020F0502020204030204" pitchFamily="34" charset="0"/>
                <a:ea typeface="Calibri" panose="020F0502020204030204" pitchFamily="34" charset="0"/>
                <a:cs typeface="Times New Roman" panose="02020603050405020304" pitchFamily="18" charset="0"/>
              </a:rPr>
              <a:t>Linskens</a:t>
            </a:r>
            <a:endParaRPr lang="nl-NL" sz="1200" dirty="0"/>
          </a:p>
        </p:txBody>
      </p:sp>
      <p:pic>
        <p:nvPicPr>
          <p:cNvPr id="11"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6579" y="917693"/>
            <a:ext cx="271272" cy="271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46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517563057"/>
              </p:ext>
            </p:extLst>
          </p:nvPr>
        </p:nvGraphicFramePr>
        <p:xfrm>
          <a:off x="225669" y="1199728"/>
          <a:ext cx="11597055" cy="4963409"/>
        </p:xfrm>
        <a:graphic>
          <a:graphicData uri="http://schemas.openxmlformats.org/drawingml/2006/table">
            <a:tbl>
              <a:tblPr firstRow="1" firstCol="1" bandRow="1">
                <a:tableStyleId>{5C22544A-7EE6-4342-B048-85BDC9FD1C3A}</a:tableStyleId>
              </a:tblPr>
              <a:tblGrid>
                <a:gridCol w="756329">
                  <a:extLst>
                    <a:ext uri="{9D8B030D-6E8A-4147-A177-3AD203B41FA5}">
                      <a16:colId xmlns:a16="http://schemas.microsoft.com/office/drawing/2014/main" val="172899207"/>
                    </a:ext>
                  </a:extLst>
                </a:gridCol>
                <a:gridCol w="10840726">
                  <a:extLst>
                    <a:ext uri="{9D8B030D-6E8A-4147-A177-3AD203B41FA5}">
                      <a16:colId xmlns:a16="http://schemas.microsoft.com/office/drawing/2014/main" val="1327201374"/>
                    </a:ext>
                  </a:extLst>
                </a:gridCol>
              </a:tblGrid>
              <a:tr h="657469">
                <a:tc>
                  <a:txBody>
                    <a:bodyPr/>
                    <a:lstStyle/>
                    <a:p>
                      <a:pPr>
                        <a:lnSpc>
                          <a:spcPct val="115000"/>
                        </a:lnSpc>
                        <a:spcAft>
                          <a:spcPts val="0"/>
                        </a:spcAft>
                      </a:pPr>
                      <a:r>
                        <a:rPr lang="nl-NL" sz="1400">
                          <a:effectLst/>
                        </a:rPr>
                        <a:t>01</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b="0" kern="1200" dirty="0">
                          <a:solidFill>
                            <a:schemeClr val="dk1"/>
                          </a:solidFill>
                          <a:effectLst/>
                          <a:latin typeface="+mn-lt"/>
                          <a:ea typeface="+mn-ea"/>
                          <a:cs typeface="+mn-cs"/>
                        </a:rPr>
                        <a:t>Wim betrokken als adviseur en adviezen opgevolgd en zo goed mogelijke vorm gegeven. 2</a:t>
                      </a:r>
                      <a:r>
                        <a:rPr lang="nl-NL" sz="1400" b="0" kern="1200" baseline="0" dirty="0">
                          <a:solidFill>
                            <a:schemeClr val="dk1"/>
                          </a:solidFill>
                          <a:effectLst/>
                          <a:latin typeface="+mn-lt"/>
                          <a:ea typeface="+mn-ea"/>
                          <a:cs typeface="+mn-cs"/>
                        </a:rPr>
                        <a:t>0 januari is de eindpresentatie en de website kernmetpiot.nl moeten we nog voeden met foto’s en andere content om jury te voeden.</a:t>
                      </a:r>
                      <a:endParaRPr lang="nl-NL" sz="1400" b="0" kern="1200" dirty="0">
                        <a:solidFill>
                          <a:schemeClr val="dk1"/>
                        </a:solidFill>
                        <a:effectLst/>
                        <a:latin typeface="+mn-lt"/>
                        <a:ea typeface="+mn-ea"/>
                        <a:cs typeface="+mn-cs"/>
                      </a:endParaRPr>
                    </a:p>
                  </a:txBody>
                  <a:tcPr marL="39690" marR="39690" marT="0" marB="0">
                    <a:noFill/>
                  </a:tcPr>
                </a:tc>
                <a:extLst>
                  <a:ext uri="{0D108BD9-81ED-4DB2-BD59-A6C34878D82A}">
                    <a16:rowId xmlns:a16="http://schemas.microsoft.com/office/drawing/2014/main" val="1364999109"/>
                  </a:ext>
                </a:extLst>
              </a:tr>
              <a:tr h="557864">
                <a:tc>
                  <a:txBody>
                    <a:bodyPr/>
                    <a:lstStyle/>
                    <a:p>
                      <a:pPr>
                        <a:lnSpc>
                          <a:spcPct val="115000"/>
                        </a:lnSpc>
                        <a:spcAft>
                          <a:spcPts val="0"/>
                        </a:spcAft>
                      </a:pPr>
                      <a:r>
                        <a:rPr lang="nl-NL" sz="1400" dirty="0">
                          <a:effectLst/>
                        </a:rPr>
                        <a:t>02</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kern="1200" dirty="0">
                          <a:solidFill>
                            <a:schemeClr val="dk1"/>
                          </a:solidFill>
                          <a:effectLst/>
                          <a:latin typeface="+mn-lt"/>
                          <a:ea typeface="+mn-ea"/>
                          <a:cs typeface="+mn-cs"/>
                        </a:rPr>
                        <a:t>Zie</a:t>
                      </a:r>
                      <a:r>
                        <a:rPr lang="nl-NL" sz="1400" kern="1200" baseline="0" dirty="0">
                          <a:solidFill>
                            <a:schemeClr val="dk1"/>
                          </a:solidFill>
                          <a:effectLst/>
                          <a:latin typeface="+mn-lt"/>
                          <a:ea typeface="+mn-ea"/>
                          <a:cs typeface="+mn-cs"/>
                        </a:rPr>
                        <a:t> continuïteit en het opzetten structureel platform onder de vlag van de dorpsraad en gekoppeld aan WMO Servicepunt. Ons plan gaat dus veel verder dan een ‘nieuwjaarsreceptie en mensen samenbrengen” er is een heus platform opgezet om samenwerking en hulpvraag te koppelen.</a:t>
                      </a:r>
                    </a:p>
                  </a:txBody>
                  <a:tcPr marL="39690" marR="39690" marT="0" marB="0"/>
                </a:tc>
                <a:extLst>
                  <a:ext uri="{0D108BD9-81ED-4DB2-BD59-A6C34878D82A}">
                    <a16:rowId xmlns:a16="http://schemas.microsoft.com/office/drawing/2014/main" val="4177722667"/>
                  </a:ext>
                </a:extLst>
              </a:tr>
              <a:tr h="669437">
                <a:tc>
                  <a:txBody>
                    <a:bodyPr/>
                    <a:lstStyle/>
                    <a:p>
                      <a:pPr>
                        <a:lnSpc>
                          <a:spcPct val="115000"/>
                        </a:lnSpc>
                        <a:spcAft>
                          <a:spcPts val="0"/>
                        </a:spcAft>
                      </a:pPr>
                      <a:r>
                        <a:rPr lang="nl-NL" sz="1400">
                          <a:effectLst/>
                        </a:rPr>
                        <a:t>03</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kern="1200" dirty="0">
                          <a:solidFill>
                            <a:schemeClr val="dk1"/>
                          </a:solidFill>
                          <a:effectLst/>
                          <a:latin typeface="+mn-lt"/>
                          <a:ea typeface="+mn-ea"/>
                          <a:cs typeface="+mn-cs"/>
                        </a:rPr>
                        <a:t>Zie</a:t>
                      </a:r>
                      <a:r>
                        <a:rPr lang="nl-NL" sz="1400" kern="1200" baseline="0" dirty="0">
                          <a:solidFill>
                            <a:schemeClr val="dk1"/>
                          </a:solidFill>
                          <a:effectLst/>
                          <a:latin typeface="+mn-lt"/>
                          <a:ea typeface="+mn-ea"/>
                          <a:cs typeface="+mn-cs"/>
                        </a:rPr>
                        <a:t> continuïteit en het opzetten structureel platform onder de vlag van de dorpsraad en gekoppeld aan WMO Servicepunt. Ons plan gaat dus veel verder dan een ‘nieuwjaarsreceptie en mensen samenbrengen” er is een heus platform opgezet om samenwerking en hulpvraag te koppelen.</a:t>
                      </a:r>
                    </a:p>
                    <a:p>
                      <a:pPr>
                        <a:lnSpc>
                          <a:spcPct val="115000"/>
                        </a:lnSpc>
                        <a:spcAft>
                          <a:spcPts val="0"/>
                        </a:spcAft>
                      </a:pPr>
                      <a:r>
                        <a:rPr lang="nl-NL" sz="1400" kern="1200" baseline="0" dirty="0">
                          <a:solidFill>
                            <a:schemeClr val="dk1"/>
                          </a:solidFill>
                          <a:effectLst/>
                          <a:latin typeface="+mn-lt"/>
                          <a:ea typeface="+mn-ea"/>
                          <a:cs typeface="+mn-cs"/>
                        </a:rPr>
                        <a:t>Er is een inloop, telefoon, email en er zijn werkgroepen die met </a:t>
                      </a:r>
                      <a:r>
                        <a:rPr lang="nl-NL" sz="1400" kern="1200" baseline="0" dirty="0" err="1">
                          <a:solidFill>
                            <a:schemeClr val="dk1"/>
                          </a:solidFill>
                          <a:effectLst/>
                          <a:latin typeface="+mn-lt"/>
                          <a:ea typeface="+mn-ea"/>
                          <a:cs typeface="+mn-cs"/>
                        </a:rPr>
                        <a:t>linked</a:t>
                      </a:r>
                      <a:r>
                        <a:rPr lang="nl-NL" sz="1400" kern="1200" baseline="0" dirty="0">
                          <a:solidFill>
                            <a:schemeClr val="dk1"/>
                          </a:solidFill>
                          <a:effectLst/>
                          <a:latin typeface="+mn-lt"/>
                          <a:ea typeface="+mn-ea"/>
                          <a:cs typeface="+mn-cs"/>
                        </a:rPr>
                        <a:t> in en een app/ website concreet in de weer zijn (samen met wethouder &amp; initiatiefnemers uit Horst America)</a:t>
                      </a:r>
                      <a:endParaRPr lang="nl-NL" sz="1400" kern="1200" dirty="0">
                        <a:solidFill>
                          <a:schemeClr val="dk1"/>
                        </a:solidFill>
                        <a:effectLst/>
                        <a:latin typeface="+mn-lt"/>
                        <a:ea typeface="+mn-ea"/>
                        <a:cs typeface="+mn-cs"/>
                      </a:endParaRPr>
                    </a:p>
                  </a:txBody>
                  <a:tcPr marL="39690" marR="39690" marT="0" marB="0"/>
                </a:tc>
                <a:extLst>
                  <a:ext uri="{0D108BD9-81ED-4DB2-BD59-A6C34878D82A}">
                    <a16:rowId xmlns:a16="http://schemas.microsoft.com/office/drawing/2014/main" val="1430138304"/>
                  </a:ext>
                </a:extLst>
              </a:tr>
              <a:tr h="781009">
                <a:tc>
                  <a:txBody>
                    <a:bodyPr/>
                    <a:lstStyle/>
                    <a:p>
                      <a:pPr>
                        <a:lnSpc>
                          <a:spcPct val="115000"/>
                        </a:lnSpc>
                        <a:spcAft>
                          <a:spcPts val="0"/>
                        </a:spcAft>
                      </a:pPr>
                      <a:r>
                        <a:rPr lang="nl-NL" sz="1400">
                          <a:effectLst/>
                        </a:rPr>
                        <a:t>04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latin typeface="+mn-lt"/>
                          <a:ea typeface="+mn-ea"/>
                          <a:cs typeface="+mn-cs"/>
                        </a:rPr>
                        <a:t>Naast</a:t>
                      </a:r>
                      <a:r>
                        <a:rPr lang="nl-NL" sz="1400" baseline="0" dirty="0">
                          <a:effectLst/>
                          <a:latin typeface="+mn-lt"/>
                          <a:ea typeface="+mn-ea"/>
                          <a:cs typeface="+mn-cs"/>
                        </a:rPr>
                        <a:t> het opzetten van het platform is er ook een inspiratie-samenwerkingsavond geweest waar de uitkomst op samenwerking door dit platform wordt geadopteerd en verder uitgewerkt met de werkgroepen. De olievlekwerking werkt op volle </a:t>
                      </a:r>
                      <a:r>
                        <a:rPr lang="nl-NL" sz="1400" baseline="0" dirty="0" err="1">
                          <a:effectLst/>
                          <a:latin typeface="+mn-lt"/>
                          <a:ea typeface="+mn-ea"/>
                          <a:cs typeface="+mn-cs"/>
                        </a:rPr>
                        <a:t>touren</a:t>
                      </a:r>
                      <a:r>
                        <a:rPr lang="nl-NL" sz="1400" baseline="0" dirty="0">
                          <a:effectLst/>
                          <a:latin typeface="+mn-lt"/>
                          <a:ea typeface="+mn-ea"/>
                          <a:cs typeface="+mn-cs"/>
                        </a:rPr>
                        <a:t>.</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2140836886"/>
                  </a:ext>
                </a:extLst>
              </a:tr>
              <a:tr h="669437">
                <a:tc>
                  <a:txBody>
                    <a:bodyPr/>
                    <a:lstStyle/>
                    <a:p>
                      <a:pPr>
                        <a:lnSpc>
                          <a:spcPct val="115000"/>
                        </a:lnSpc>
                        <a:spcAft>
                          <a:spcPts val="0"/>
                        </a:spcAft>
                      </a:pPr>
                      <a:r>
                        <a:rPr lang="nl-NL" sz="1400">
                          <a:effectLst/>
                        </a:rPr>
                        <a:t>05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rPr>
                        <a:t>Een aantal initiatieven zijn inmiddels geconcretiseerd.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3192583350"/>
                  </a:ext>
                </a:extLst>
              </a:tr>
              <a:tr h="669437">
                <a:tc>
                  <a:txBody>
                    <a:bodyPr/>
                    <a:lstStyle/>
                    <a:p>
                      <a:pPr>
                        <a:lnSpc>
                          <a:spcPct val="115000"/>
                        </a:lnSpc>
                        <a:spcAft>
                          <a:spcPts val="0"/>
                        </a:spcAft>
                      </a:pPr>
                      <a:r>
                        <a:rPr lang="nl-NL" sz="1400">
                          <a:effectLst/>
                        </a:rPr>
                        <a:t>06</a:t>
                      </a:r>
                    </a:p>
                    <a:p>
                      <a:pPr>
                        <a:lnSpc>
                          <a:spcPct val="115000"/>
                        </a:lnSpc>
                        <a:spcAft>
                          <a:spcPts val="0"/>
                        </a:spcAft>
                      </a:pPr>
                      <a:r>
                        <a:rPr lang="nl-NL" sz="1400">
                          <a:effectLst/>
                        </a:rPr>
                        <a:t> </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rPr>
                        <a:t>“het oogsten van laaghangend fruit” is gaande of gedaan. We</a:t>
                      </a:r>
                      <a:r>
                        <a:rPr lang="nl-NL" sz="1400" baseline="0" dirty="0">
                          <a:effectLst/>
                        </a:rPr>
                        <a:t> gaan verder dan </a:t>
                      </a:r>
                      <a:r>
                        <a:rPr lang="nl-NL" sz="1400" dirty="0">
                          <a:effectLst/>
                        </a:rPr>
                        <a:t>kortlopende projecten waarmee snel resultaat wordt geboekt. Beleidslijnen zijn uitgezet, platform draait op volle toeren, diverse</a:t>
                      </a:r>
                      <a:r>
                        <a:rPr lang="nl-NL" sz="1400" baseline="0" dirty="0">
                          <a:effectLst/>
                        </a:rPr>
                        <a:t> werkgroepen zijn aan t werk. Beleid en richting vind plaats onder de vlag van de Dorpsraad om alles in het teken van </a:t>
                      </a:r>
                      <a:r>
                        <a:rPr lang="nl-NL" sz="1400" b="1" baseline="0" dirty="0">
                          <a:effectLst/>
                        </a:rPr>
                        <a:t>leefbaarheid en welzijn </a:t>
                      </a:r>
                      <a:r>
                        <a:rPr lang="nl-NL" sz="1400" baseline="0" dirty="0">
                          <a:effectLst/>
                        </a:rPr>
                        <a:t>te zetten. We weten zeker dat we he</a:t>
                      </a:r>
                      <a:r>
                        <a:rPr lang="nl-NL" sz="1400" dirty="0">
                          <a:effectLst/>
                        </a:rPr>
                        <a:t>t predicaat “Kern met Pit” verdienen aangezien we structurele verbinding en samenwerking bewerkstelligen,</a:t>
                      </a:r>
                      <a:r>
                        <a:rPr lang="nl-NL" sz="1400" baseline="0" dirty="0">
                          <a:effectLst/>
                        </a:rPr>
                        <a:t> nu en voor de toekomst. </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386452663"/>
                  </a:ext>
                </a:extLst>
              </a:tr>
              <a:tr h="334718">
                <a:tc>
                  <a:txBody>
                    <a:bodyPr/>
                    <a:lstStyle/>
                    <a:p>
                      <a:pPr>
                        <a:lnSpc>
                          <a:spcPct val="115000"/>
                        </a:lnSpc>
                        <a:spcAft>
                          <a:spcPts val="0"/>
                        </a:spcAft>
                      </a:pPr>
                      <a:r>
                        <a:rPr lang="nl-NL" sz="1400">
                          <a:effectLst/>
                        </a:rPr>
                        <a:t>07</a:t>
                      </a:r>
                      <a:endParaRPr lang="nl-NL" sz="140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tc>
                  <a:txBody>
                    <a:bodyPr/>
                    <a:lstStyle/>
                    <a:p>
                      <a:pPr>
                        <a:lnSpc>
                          <a:spcPct val="115000"/>
                        </a:lnSpc>
                        <a:spcAft>
                          <a:spcPts val="0"/>
                        </a:spcAft>
                      </a:pPr>
                      <a:r>
                        <a:rPr lang="nl-NL" sz="1400" dirty="0">
                          <a:effectLst/>
                        </a:rPr>
                        <a:t>Uitwerking heeft plaatsgevonden. Vandaag een redelijke eindstand van zaken voor ‘t jaar 2017 waarin veel positiefs is gebeurd.</a:t>
                      </a:r>
                      <a:endParaRPr lang="nl-N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9690" marR="39690" marT="0" marB="0"/>
                </a:tc>
                <a:extLst>
                  <a:ext uri="{0D108BD9-81ED-4DB2-BD59-A6C34878D82A}">
                    <a16:rowId xmlns:a16="http://schemas.microsoft.com/office/drawing/2014/main" val="2825716514"/>
                  </a:ext>
                </a:extLst>
              </a:tr>
            </a:tbl>
          </a:graphicData>
        </a:graphic>
      </p:graphicFrame>
      <p:sp>
        <p:nvSpPr>
          <p:cNvPr id="8" name="Rectangle 7"/>
          <p:cNvSpPr/>
          <p:nvPr/>
        </p:nvSpPr>
        <p:spPr>
          <a:xfrm>
            <a:off x="202221" y="592176"/>
            <a:ext cx="6096000" cy="292259"/>
          </a:xfrm>
          <a:prstGeom prst="rect">
            <a:avLst/>
          </a:prstGeom>
        </p:spPr>
        <p:txBody>
          <a:bodyPr>
            <a:spAutoFit/>
          </a:bodyPr>
          <a:lstStyle/>
          <a:p>
            <a:pPr>
              <a:lnSpc>
                <a:spcPct val="115000"/>
              </a:lnSpc>
              <a:spcAft>
                <a:spcPts val="0"/>
              </a:spcAft>
            </a:pPr>
            <a:r>
              <a:rPr lang="nl-NL" sz="1200" dirty="0">
                <a:latin typeface="Calibri" panose="020F0502020204030204" pitchFamily="34" charset="0"/>
                <a:ea typeface="Calibri" panose="020F0502020204030204" pitchFamily="34" charset="0"/>
                <a:cs typeface="Times New Roman" panose="02020603050405020304" pitchFamily="18" charset="0"/>
              </a:rPr>
              <a:t>Wat hebben we gedaan: </a:t>
            </a:r>
          </a:p>
        </p:txBody>
      </p:sp>
      <p:pic>
        <p:nvPicPr>
          <p:cNvPr id="11"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17" y="137489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17" y="198449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17" y="2704772"/>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8" y="353138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17" y="4357994"/>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917" y="507827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fbeeldingsresultaat voor checkmar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298" y="5798552"/>
            <a:ext cx="271272" cy="27127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225669" y="108259"/>
            <a:ext cx="6096000" cy="304699"/>
          </a:xfrm>
          <a:prstGeom prst="rect">
            <a:avLst/>
          </a:prstGeom>
        </p:spPr>
        <p:txBody>
          <a:bodyPr>
            <a:spAutoFit/>
          </a:bodyPr>
          <a:lstStyle/>
          <a:p>
            <a:pPr>
              <a:lnSpc>
                <a:spcPct val="115000"/>
              </a:lnSpc>
              <a:spcAft>
                <a:spcPts val="0"/>
              </a:spcAft>
            </a:pPr>
            <a:r>
              <a:rPr lang="nl-NL" sz="1200" dirty="0">
                <a:latin typeface="Calibri" panose="020F0502020204030204" pitchFamily="34" charset="0"/>
                <a:ea typeface="Calibri" panose="020F0502020204030204" pitchFamily="34" charset="0"/>
                <a:cs typeface="Times New Roman" panose="02020603050405020304" pitchFamily="18" charset="0"/>
              </a:rPr>
              <a:t>Datum: 14 december 2017, Plaats: Watermolen Oostrum, feedback op verslag: nr. 01 </a:t>
            </a:r>
          </a:p>
        </p:txBody>
      </p:sp>
    </p:spTree>
    <p:extLst>
      <p:ext uri="{BB962C8B-B14F-4D97-AF65-F5344CB8AC3E}">
        <p14:creationId xmlns:p14="http://schemas.microsoft.com/office/powerpoint/2010/main" val="1490092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4769" y="303579"/>
            <a:ext cx="10515600" cy="1325563"/>
          </a:xfrm>
        </p:spPr>
        <p:txBody>
          <a:bodyPr/>
          <a:lstStyle/>
          <a:p>
            <a:r>
              <a:rPr lang="en-US" dirty="0" err="1"/>
              <a:t>Ons</a:t>
            </a:r>
            <a:r>
              <a:rPr lang="en-US" dirty="0"/>
              <a:t> </a:t>
            </a:r>
            <a:r>
              <a:rPr lang="en-US" dirty="0" err="1"/>
              <a:t>speelveld</a:t>
            </a:r>
            <a:endParaRPr lang="en-US" dirty="0"/>
          </a:p>
        </p:txBody>
      </p:sp>
      <p:sp>
        <p:nvSpPr>
          <p:cNvPr id="3" name="Content Placeholder 2"/>
          <p:cNvSpPr>
            <a:spLocks noGrp="1"/>
          </p:cNvSpPr>
          <p:nvPr>
            <p:ph idx="1"/>
          </p:nvPr>
        </p:nvSpPr>
        <p:spPr>
          <a:xfrm>
            <a:off x="644769" y="1356702"/>
            <a:ext cx="10515600" cy="4351338"/>
          </a:xfrm>
        </p:spPr>
        <p:txBody>
          <a:bodyPr>
            <a:noAutofit/>
          </a:bodyPr>
          <a:lstStyle/>
          <a:p>
            <a:r>
              <a:rPr lang="nl-NL" sz="1200" dirty="0"/>
              <a:t>Kick Off is bezig met organiseren van een verbindingsavond voor verenigingen op 20 september: </a:t>
            </a:r>
            <a:r>
              <a:rPr lang="nl-NL" sz="1200" dirty="0">
                <a:hlinkClick r:id="rId2"/>
              </a:rPr>
              <a:t>https://www.voordebuurt.nl/</a:t>
            </a:r>
            <a:r>
              <a:rPr lang="nl-NL" sz="1200" dirty="0"/>
              <a:t> </a:t>
            </a:r>
          </a:p>
          <a:p>
            <a:r>
              <a:rPr lang="nl-NL" sz="1200" dirty="0"/>
              <a:t>Kijken wat : Vereniging KLeine Kernen.kan betekenen: </a:t>
            </a:r>
            <a:r>
              <a:rPr lang="nl-NL" sz="1200" dirty="0">
                <a:hlinkClick r:id="rId3"/>
              </a:rPr>
              <a:t>http://us9.campaign-archive1.com/?u=4622d6eea64127eafd05ae619&amp;id=c389c81c69&amp;e=9862907f0b</a:t>
            </a:r>
            <a:r>
              <a:rPr lang="nl-NL" sz="1200" dirty="0"/>
              <a:t> </a:t>
            </a:r>
          </a:p>
          <a:p>
            <a:r>
              <a:rPr lang="nl-NL" sz="1200" dirty="0"/>
              <a:t>Email voor vragen is aangemaakt:  </a:t>
            </a:r>
            <a:r>
              <a:rPr lang="nl-NL" sz="1200" dirty="0" err="1"/>
              <a:t>live:</a:t>
            </a:r>
            <a:r>
              <a:rPr lang="nl-NL" sz="1200" dirty="0" err="1">
                <a:hlinkClick r:id="rId4"/>
              </a:rPr>
              <a:t>servicepunt@dorpsraadoostrum.nl</a:t>
            </a:r>
            <a:endParaRPr lang="nl-NL" sz="1200" dirty="0"/>
          </a:p>
          <a:p>
            <a:r>
              <a:rPr lang="nl-NL" sz="1200" dirty="0"/>
              <a:t>Telefoon Nummer voor hulpvraag in leven roepen, offerte en technische oplossing is beschikbaar: 10,- per maand. </a:t>
            </a:r>
          </a:p>
          <a:p>
            <a:r>
              <a:rPr lang="nl-NL" sz="1200" dirty="0"/>
              <a:t>Echter hoe te bemannen? Via </a:t>
            </a:r>
            <a:r>
              <a:rPr lang="nl-NL" sz="1200" dirty="0" err="1"/>
              <a:t>VOA’s</a:t>
            </a:r>
            <a:endParaRPr lang="nl-NL" sz="1200" dirty="0"/>
          </a:p>
          <a:p>
            <a:r>
              <a:rPr lang="nl-NL" sz="1200" dirty="0"/>
              <a:t>Kick Off club blijft gelieeerd aan Huisskamerproject voor orgainseren nieuwjaars receptie en kijken hoe we dit koppelen.</a:t>
            </a:r>
          </a:p>
          <a:p>
            <a:pPr marL="0" indent="0">
              <a:buNone/>
            </a:pPr>
            <a:r>
              <a:rPr lang="nl-NL" sz="1200" b="1" dirty="0"/>
              <a:t>Verbindings-projecten 2017:</a:t>
            </a:r>
          </a:p>
          <a:p>
            <a:r>
              <a:rPr lang="nl-NL" sz="1200" dirty="0"/>
              <a:t>Politie, Brandweer, Ambulance, Hartstichting en AED-ers: </a:t>
            </a:r>
            <a:r>
              <a:rPr lang="nl-NL" sz="1200" b="1" dirty="0"/>
              <a:t>13 Mei gedaan.</a:t>
            </a:r>
          </a:p>
          <a:p>
            <a:r>
              <a:rPr lang="nl-NL" sz="1200" dirty="0"/>
              <a:t>JOGG, PUUR, Oranje Comite met de kidsrun: </a:t>
            </a:r>
            <a:r>
              <a:rPr lang="nl-NL" sz="1200" b="1" dirty="0"/>
              <a:t>Gedaan</a:t>
            </a:r>
          </a:p>
          <a:p>
            <a:r>
              <a:rPr lang="nl-NL" sz="1200" dirty="0"/>
              <a:t>Zij actief, KBO, Oesterham gaan samen de F4D Venray de rustplaats inrichten: </a:t>
            </a:r>
            <a:r>
              <a:rPr lang="nl-NL" sz="1200" b="1" dirty="0"/>
              <a:t>Gepland</a:t>
            </a:r>
          </a:p>
          <a:p>
            <a:r>
              <a:rPr lang="nl-NL" sz="1200" dirty="0"/>
              <a:t>QR code route. Wandel, verenigingen, kerk, etc Mike Gommans: </a:t>
            </a:r>
            <a:r>
              <a:rPr lang="nl-NL" sz="1200" b="1" dirty="0"/>
              <a:t>idee</a:t>
            </a:r>
          </a:p>
          <a:p>
            <a:r>
              <a:rPr lang="nl-NL" sz="1200" dirty="0"/>
              <a:t>St Maarten: KArin Hoedemakers - Hilde gaat contact opnemen met Karin: </a:t>
            </a:r>
            <a:r>
              <a:rPr lang="nl-NL" sz="1200" b="1" dirty="0"/>
              <a:t>Is gaande</a:t>
            </a:r>
          </a:p>
          <a:p>
            <a:r>
              <a:rPr lang="nl-NL" sz="1200" dirty="0"/>
              <a:t>Eten ouderen, eenzame mensen:met Bert L. gesproken. Koppelen Kookpunt. </a:t>
            </a:r>
            <a:r>
              <a:rPr lang="nl-NL" sz="1200" b="1" dirty="0"/>
              <a:t>In de planning</a:t>
            </a:r>
          </a:p>
          <a:p>
            <a:r>
              <a:rPr lang="nl-NL" sz="1200" dirty="0"/>
              <a:t>Verzekeringen voor informele comissies: J.W, Gemeente: </a:t>
            </a:r>
            <a:r>
              <a:rPr lang="nl-NL" sz="1200" b="1" dirty="0"/>
              <a:t>Gedaan</a:t>
            </a:r>
          </a:p>
          <a:p>
            <a:r>
              <a:rPr lang="nl-NL" sz="1200" dirty="0"/>
              <a:t>Knutselen-handwerken mevr Crans- Joop (KbO)vraag koppelen aan aanbod: </a:t>
            </a:r>
            <a:r>
              <a:rPr lang="nl-NL" sz="1200" b="1" dirty="0"/>
              <a:t>Gedaan</a:t>
            </a:r>
            <a:endParaRPr lang="nl-NL" sz="1200" dirty="0"/>
          </a:p>
          <a:p>
            <a:r>
              <a:rPr lang="nl-NL" sz="1200" dirty="0"/>
              <a:t>Vrienden van de Karklingel heeft Dorpsraad gevraagd om via hen incasso en bankrekening te gebruiken:</a:t>
            </a:r>
            <a:r>
              <a:rPr lang="nl-NL" sz="1200" b="1" dirty="0"/>
              <a:t> Gedaan</a:t>
            </a:r>
          </a:p>
          <a:p>
            <a:r>
              <a:rPr lang="nl-NL" sz="1200" dirty="0"/>
              <a:t>Columnisten Oostrums weeklblad hebben een oproep gedaan vor ZZP beurs. Zij gaan met OOZO kijken om dit op te zetten</a:t>
            </a:r>
            <a:r>
              <a:rPr lang="nl-NL" sz="1200" b="1" dirty="0"/>
              <a:t>: 23</a:t>
            </a:r>
            <a:r>
              <a:rPr lang="nl-NL" sz="1200" b="1" baseline="30000" dirty="0"/>
              <a:t>e</a:t>
            </a:r>
            <a:r>
              <a:rPr lang="nl-NL" sz="1200" b="1" dirty="0"/>
              <a:t> mei vergadering van deze geheime club</a:t>
            </a:r>
          </a:p>
          <a:p>
            <a:endParaRPr lang="nl-NL" sz="1200" b="1" dirty="0"/>
          </a:p>
          <a:p>
            <a:endParaRPr lang="en-US" sz="1200" dirty="0"/>
          </a:p>
        </p:txBody>
      </p:sp>
      <p:pic>
        <p:nvPicPr>
          <p:cNvPr id="2050"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147" y="1292597"/>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4" y="1884432"/>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4" y="2205421"/>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4" y="2507727"/>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4" y="281003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97" y="3359824"/>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3497" y="3662130"/>
            <a:ext cx="271272" cy="27127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44769" y="6430909"/>
            <a:ext cx="8455503" cy="369332"/>
          </a:xfrm>
          <a:prstGeom prst="rect">
            <a:avLst/>
          </a:prstGeom>
        </p:spPr>
        <p:txBody>
          <a:bodyPr wrap="square">
            <a:spAutoFit/>
          </a:bodyPr>
          <a:lstStyle/>
          <a:p>
            <a:r>
              <a:rPr lang="nl-NL" dirty="0"/>
              <a:t>https://www.facebook.com/Dorpsraad-Oostrum-1515899438634666/</a:t>
            </a:r>
          </a:p>
        </p:txBody>
      </p:sp>
      <p:pic>
        <p:nvPicPr>
          <p:cNvPr id="12"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4" y="452485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26" y="5357833"/>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854" y="5662547"/>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826" y="5071862"/>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Afbeeldingsresultaat voor checkmar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7041" y="303579"/>
            <a:ext cx="271272" cy="27127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5378313" y="254549"/>
            <a:ext cx="2384825" cy="369332"/>
          </a:xfrm>
          <a:prstGeom prst="rect">
            <a:avLst/>
          </a:prstGeom>
          <a:noFill/>
        </p:spPr>
        <p:txBody>
          <a:bodyPr wrap="square" rtlCol="0">
            <a:spAutoFit/>
          </a:bodyPr>
          <a:lstStyle/>
          <a:p>
            <a:r>
              <a:rPr lang="nl-NL" dirty="0"/>
              <a:t>=gedaan/ingevoerd</a:t>
            </a:r>
          </a:p>
        </p:txBody>
      </p:sp>
    </p:spTree>
    <p:extLst>
      <p:ext uri="{BB962C8B-B14F-4D97-AF65-F5344CB8AC3E}">
        <p14:creationId xmlns:p14="http://schemas.microsoft.com/office/powerpoint/2010/main" val="1292974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69167" y="168183"/>
            <a:ext cx="10627567" cy="6740307"/>
          </a:xfrm>
          <a:prstGeom prst="rect">
            <a:avLst/>
          </a:prstGeom>
        </p:spPr>
        <p:txBody>
          <a:bodyPr wrap="square">
            <a:spAutoFit/>
          </a:bodyPr>
          <a:lstStyle/>
          <a:p>
            <a:r>
              <a:rPr lang="nl-NL" sz="1600" b="1" i="1" dirty="0"/>
              <a:t>Oostrum is gezegend met een rijk verenigingsleven. </a:t>
            </a:r>
            <a:endParaRPr lang="nl-NL" sz="1600" dirty="0"/>
          </a:p>
          <a:p>
            <a:r>
              <a:rPr lang="nl-NL" sz="1600" dirty="0"/>
              <a:t>Dagelijks zijn er vrijwilligers van verenigingen en organisaties actief bij de organisatie van activiteiten voor jong en oud. Voor de ouderen in ons dorp maakt de KBO  ieder jaar een gevarieerd programma. En wie wordt niet blij van het gekrioel van onze jeugdvoetballertjes die onder leiding van heel veel vrijwilligers wekelijks een training en een wedstrijd in een heuse competitie met de omliggende dorpen afwerken.  We hebben een harmonie, een zangvereniging een sportvereniging. Kortom, voor bijna iedereen die aan een activiteit deel wil nemen, is er aanbod voorhanden. Naast de ontspanning en het plezier die het organiseren van en het meedoen aan een activiteit met zich mee brengt, is het voor de leefbaarheid van een gemeenschap belangrijk dat mensen met elkaar in </a:t>
            </a:r>
            <a:r>
              <a:rPr lang="nl-NL" sz="1600" dirty="0" err="1"/>
              <a:t>kontakt</a:t>
            </a:r>
            <a:r>
              <a:rPr lang="nl-NL" sz="1600" dirty="0"/>
              <a:t> komen. Waar het vroeger vanzelfsprekend was dat iedereen elkaar kende is dit inmiddels al lang niet meer het geval.  Extra initiatieven zijn daarom nodig om de samenhang in een dorp te behouden en te versterken. Een goede samenwerking maakt verenigingen krachtiger, wat weer een positieve invloed heeft op de leefbaarheid van een gemeenschap en daarmee op het welzijn van zijn inwoners. </a:t>
            </a:r>
          </a:p>
          <a:p>
            <a:r>
              <a:rPr lang="nl-NL" sz="1600" dirty="0"/>
              <a:t> </a:t>
            </a:r>
          </a:p>
          <a:p>
            <a:r>
              <a:rPr lang="nl-NL" sz="1600" dirty="0"/>
              <a:t>In 2016 is er een platform (het huiskamerproject) ingesteld om te onderzoeken hoe de samenwerking tussen de diverse verenigingen beter vormgegeven en gestructureerd kan worden.  Recent is een inspiratieavond gehouden waarin verrassende ideeën voor verdere samenwerking naar voren zijn gekomen, die de komende maanden zullen worden uitgewerkt. Wij houden u daarvan op de hoogte.  </a:t>
            </a:r>
          </a:p>
          <a:p>
            <a:r>
              <a:rPr lang="nl-NL" sz="1600" dirty="0"/>
              <a:t>Daarnaast is het Platform bezig om initiatieven te ontwikkelen om eventuele hulpvragen van dorpsgenoten – in de breedste zin van het woord - boven tafel te krijgen.  Er is een vrijwilligerspool opgericht die u kan helpen om uw hulpbehoefte te verduidelijken en met u te kijken welke stappen gezet kunnen worden om in uw hulpvraag te voorzien. U kunt één van de vrijwilligers van de pool op de volgende manier bereiken:</a:t>
            </a:r>
          </a:p>
          <a:p>
            <a:pPr lvl="0"/>
            <a:r>
              <a:rPr lang="nl-NL" sz="1600" dirty="0"/>
              <a:t>Er is een tweewekelijks </a:t>
            </a:r>
            <a:r>
              <a:rPr lang="nl-NL" sz="1600" b="1" dirty="0"/>
              <a:t>inloopspreekuur </a:t>
            </a:r>
            <a:r>
              <a:rPr lang="nl-NL" sz="1600" dirty="0"/>
              <a:t>in de Watermolen waar de hulpvraag kan worden besproken </a:t>
            </a:r>
          </a:p>
          <a:p>
            <a:pPr lvl="0"/>
            <a:r>
              <a:rPr lang="nl-NL" sz="1600" dirty="0"/>
              <a:t>Er is een mailadres in de lucht- </a:t>
            </a:r>
            <a:r>
              <a:rPr lang="nl-NL" sz="1600" b="1" u="sng" dirty="0">
                <a:hlinkClick r:id="rId2"/>
              </a:rPr>
              <a:t>servicepunt@dorpsraadoostrum.nl</a:t>
            </a:r>
            <a:r>
              <a:rPr lang="nl-NL" sz="1600" b="1" dirty="0"/>
              <a:t> </a:t>
            </a:r>
            <a:endParaRPr lang="nl-NL" sz="1600" dirty="0"/>
          </a:p>
          <a:p>
            <a:pPr lvl="0"/>
            <a:r>
              <a:rPr lang="nl-NL" sz="1600" dirty="0"/>
              <a:t>Er is een telefoonnummer geopend: </a:t>
            </a:r>
            <a:r>
              <a:rPr lang="nl-NL" sz="1600" b="1" dirty="0"/>
              <a:t>0478-206966</a:t>
            </a:r>
            <a:r>
              <a:rPr lang="nl-NL" sz="1600" dirty="0"/>
              <a:t> wat kan worden ingesproken. </a:t>
            </a:r>
          </a:p>
          <a:p>
            <a:pPr lvl="0"/>
            <a:r>
              <a:rPr lang="nl-NL" sz="1600" dirty="0"/>
              <a:t>Aan een website of app wordt gewerkt</a:t>
            </a:r>
          </a:p>
          <a:p>
            <a:r>
              <a:rPr lang="nl-NL" sz="1600" dirty="0"/>
              <a:t>Hebt u zelf nog suggesties of wilt u als vrijwilliger meedoen, meld u zich dan bij de dorpsraad: </a:t>
            </a:r>
            <a:r>
              <a:rPr lang="nl-NL" sz="1600" b="1" u="sng" dirty="0">
                <a:hlinkClick r:id="rId2"/>
              </a:rPr>
              <a:t>servicepunt@dorpsraadoostrum.nl</a:t>
            </a:r>
            <a:r>
              <a:rPr lang="nl-NL" sz="1600" b="1" dirty="0"/>
              <a:t> </a:t>
            </a:r>
            <a:endParaRPr lang="nl-NL" sz="1600" dirty="0"/>
          </a:p>
          <a:p>
            <a:endParaRPr lang="nl-NL" sz="1600" dirty="0"/>
          </a:p>
        </p:txBody>
      </p:sp>
    </p:spTree>
    <p:extLst>
      <p:ext uri="{BB962C8B-B14F-4D97-AF65-F5344CB8AC3E}">
        <p14:creationId xmlns:p14="http://schemas.microsoft.com/office/powerpoint/2010/main" val="12372080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Afbeelding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8750" y="98425"/>
            <a:ext cx="1766888"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hthoek 5"/>
          <p:cNvSpPr/>
          <p:nvPr/>
        </p:nvSpPr>
        <p:spPr>
          <a:xfrm>
            <a:off x="4469530" y="1471483"/>
            <a:ext cx="3468651" cy="1637415"/>
          </a:xfrm>
          <a:prstGeom prst="rect">
            <a:avLst/>
          </a:prstGeom>
          <a:ln cap="rnd"/>
          <a:effectLst>
            <a:glow rad="127000">
              <a:srgbClr val="92D050"/>
            </a:glow>
            <a:softEdge rad="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600" dirty="0">
                <a:solidFill>
                  <a:srgbClr val="000000"/>
                </a:solidFill>
              </a:rPr>
              <a:t>Via </a:t>
            </a:r>
            <a:r>
              <a:rPr lang="en-US" altLang="en-US" sz="1600" dirty="0" err="1">
                <a:solidFill>
                  <a:srgbClr val="000000"/>
                </a:solidFill>
              </a:rPr>
              <a:t>werkgroep</a:t>
            </a:r>
            <a:r>
              <a:rPr lang="en-US" altLang="en-US" sz="1600" dirty="0">
                <a:solidFill>
                  <a:srgbClr val="000000"/>
                </a:solidFill>
              </a:rPr>
              <a:t> </a:t>
            </a:r>
            <a:r>
              <a:rPr lang="en-US" altLang="en-US" sz="1600" dirty="0" err="1">
                <a:solidFill>
                  <a:srgbClr val="000000"/>
                </a:solidFill>
              </a:rPr>
              <a:t>onder</a:t>
            </a:r>
            <a:r>
              <a:rPr lang="en-US" altLang="en-US" sz="1600" dirty="0">
                <a:solidFill>
                  <a:srgbClr val="000000"/>
                </a:solidFill>
              </a:rPr>
              <a:t> de </a:t>
            </a:r>
            <a:r>
              <a:rPr lang="en-US" altLang="en-US" sz="1600" dirty="0" err="1">
                <a:solidFill>
                  <a:srgbClr val="000000"/>
                </a:solidFill>
              </a:rPr>
              <a:t>vlag</a:t>
            </a:r>
            <a:r>
              <a:rPr lang="en-US" altLang="en-US" sz="1600" dirty="0">
                <a:solidFill>
                  <a:srgbClr val="000000"/>
                </a:solidFill>
              </a:rPr>
              <a:t> van de </a:t>
            </a:r>
            <a:r>
              <a:rPr lang="en-US" altLang="en-US" sz="1600" dirty="0" err="1">
                <a:solidFill>
                  <a:srgbClr val="000000"/>
                </a:solidFill>
              </a:rPr>
              <a:t>Dorpsraad</a:t>
            </a:r>
            <a:r>
              <a:rPr lang="en-US" altLang="en-US" sz="1600" dirty="0">
                <a:solidFill>
                  <a:srgbClr val="000000"/>
                </a:solidFill>
              </a:rPr>
              <a:t> </a:t>
            </a:r>
            <a:r>
              <a:rPr lang="en-US" altLang="en-US" sz="1600" dirty="0" err="1">
                <a:solidFill>
                  <a:srgbClr val="000000"/>
                </a:solidFill>
              </a:rPr>
              <a:t>vraag</a:t>
            </a:r>
            <a:r>
              <a:rPr lang="en-US" altLang="en-US" sz="1600" dirty="0">
                <a:solidFill>
                  <a:srgbClr val="000000"/>
                </a:solidFill>
              </a:rPr>
              <a:t> </a:t>
            </a:r>
            <a:r>
              <a:rPr lang="en-US" altLang="en-US" sz="1600" dirty="0" err="1">
                <a:solidFill>
                  <a:srgbClr val="000000"/>
                </a:solidFill>
              </a:rPr>
              <a:t>en</a:t>
            </a:r>
            <a:r>
              <a:rPr lang="en-US" altLang="en-US" sz="1600" dirty="0">
                <a:solidFill>
                  <a:srgbClr val="000000"/>
                </a:solidFill>
              </a:rPr>
              <a:t> </a:t>
            </a:r>
            <a:r>
              <a:rPr lang="en-US" altLang="en-US" sz="1600" dirty="0" err="1">
                <a:solidFill>
                  <a:srgbClr val="000000"/>
                </a:solidFill>
              </a:rPr>
              <a:t>aanbod</a:t>
            </a:r>
            <a:r>
              <a:rPr lang="en-US" altLang="en-US" sz="1600" dirty="0">
                <a:solidFill>
                  <a:srgbClr val="000000"/>
                </a:solidFill>
              </a:rPr>
              <a:t> met </a:t>
            </a:r>
            <a:r>
              <a:rPr lang="en-US" altLang="en-US" sz="1600" dirty="0" err="1">
                <a:solidFill>
                  <a:srgbClr val="000000"/>
                </a:solidFill>
              </a:rPr>
              <a:t>elkaar</a:t>
            </a:r>
            <a:r>
              <a:rPr lang="en-US" altLang="en-US" sz="1600" dirty="0">
                <a:solidFill>
                  <a:srgbClr val="000000"/>
                </a:solidFill>
              </a:rPr>
              <a:t> </a:t>
            </a:r>
            <a:r>
              <a:rPr lang="en-US" altLang="en-US" sz="1600" dirty="0" err="1">
                <a:solidFill>
                  <a:srgbClr val="000000"/>
                </a:solidFill>
              </a:rPr>
              <a:t>te</a:t>
            </a:r>
            <a:r>
              <a:rPr lang="en-US" altLang="en-US" sz="1600" dirty="0">
                <a:solidFill>
                  <a:srgbClr val="000000"/>
                </a:solidFill>
              </a:rPr>
              <a:t> </a:t>
            </a:r>
            <a:r>
              <a:rPr lang="en-US" altLang="en-US" sz="1600" dirty="0" err="1">
                <a:solidFill>
                  <a:srgbClr val="000000"/>
                </a:solidFill>
              </a:rPr>
              <a:t>verbinden</a:t>
            </a:r>
            <a:r>
              <a:rPr lang="en-US" altLang="en-US" sz="1600" dirty="0">
                <a:solidFill>
                  <a:srgbClr val="000000"/>
                </a:solidFill>
              </a:rPr>
              <a:t>. </a:t>
            </a:r>
          </a:p>
          <a:p>
            <a:pPr eaLnBrk="1" hangingPunct="1">
              <a:defRPr/>
            </a:pPr>
            <a:r>
              <a:rPr lang="en-US" altLang="en-US" sz="1600" dirty="0" err="1">
                <a:solidFill>
                  <a:srgbClr val="000000"/>
                </a:solidFill>
              </a:rPr>
              <a:t>Latente</a:t>
            </a:r>
            <a:r>
              <a:rPr lang="en-US" altLang="en-US" sz="1600" dirty="0">
                <a:solidFill>
                  <a:srgbClr val="000000"/>
                </a:solidFill>
              </a:rPr>
              <a:t> </a:t>
            </a:r>
            <a:r>
              <a:rPr lang="en-US" altLang="en-US" sz="1600" dirty="0" err="1">
                <a:solidFill>
                  <a:srgbClr val="000000"/>
                </a:solidFill>
              </a:rPr>
              <a:t>hulpvragen</a:t>
            </a:r>
            <a:r>
              <a:rPr lang="en-US" altLang="en-US" sz="1600" dirty="0">
                <a:solidFill>
                  <a:srgbClr val="000000"/>
                </a:solidFill>
              </a:rPr>
              <a:t> </a:t>
            </a:r>
            <a:r>
              <a:rPr lang="en-US" altLang="en-US" sz="1600" dirty="0" err="1">
                <a:solidFill>
                  <a:srgbClr val="000000"/>
                </a:solidFill>
              </a:rPr>
              <a:t>signaleren</a:t>
            </a:r>
            <a:endParaRPr lang="nl-NL" altLang="en-US" sz="1600" dirty="0">
              <a:solidFill>
                <a:srgbClr val="000000"/>
              </a:solidFill>
            </a:endParaRPr>
          </a:p>
        </p:txBody>
      </p:sp>
      <p:sp>
        <p:nvSpPr>
          <p:cNvPr id="7" name="Rechthoek 6"/>
          <p:cNvSpPr/>
          <p:nvPr/>
        </p:nvSpPr>
        <p:spPr>
          <a:xfrm>
            <a:off x="8651213" y="1468634"/>
            <a:ext cx="3439187" cy="2422798"/>
          </a:xfrm>
          <a:prstGeom prst="rect">
            <a:avLst/>
          </a:prstGeom>
          <a:ln cap="rnd"/>
          <a:effectLst>
            <a:glow rad="127000">
              <a:srgbClr val="92D050"/>
            </a:glow>
            <a:softEdge rad="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indent="-285750">
              <a:buFont typeface="Arial" panose="020B0604020202020204" pitchFamily="34" charset="0"/>
              <a:buChar char="•"/>
              <a:defRPr/>
            </a:pPr>
            <a:r>
              <a:rPr lang="en-US" altLang="en-US" sz="1400" dirty="0">
                <a:solidFill>
                  <a:srgbClr val="000000"/>
                </a:solidFill>
              </a:rPr>
              <a:t>Kick off event </a:t>
            </a:r>
            <a:r>
              <a:rPr lang="en-US" altLang="en-US" sz="1400" dirty="0" err="1">
                <a:solidFill>
                  <a:srgbClr val="000000"/>
                </a:solidFill>
              </a:rPr>
              <a:t>gehouden</a:t>
            </a:r>
            <a:endParaRPr lang="en-US" altLang="en-US" sz="1400" dirty="0">
              <a:solidFill>
                <a:srgbClr val="000000"/>
              </a:solidFill>
            </a:endParaRPr>
          </a:p>
          <a:p>
            <a:pPr marL="285750" indent="-285750">
              <a:buFont typeface="Arial" panose="020B0604020202020204" pitchFamily="34" charset="0"/>
              <a:buChar char="•"/>
              <a:defRPr/>
            </a:pPr>
            <a:r>
              <a:rPr lang="en-US" altLang="en-US" sz="1400" dirty="0" err="1">
                <a:solidFill>
                  <a:srgbClr val="000000"/>
                </a:solidFill>
              </a:rPr>
              <a:t>Werkgroep</a:t>
            </a:r>
            <a:r>
              <a:rPr lang="en-US" altLang="en-US" sz="1400" dirty="0">
                <a:solidFill>
                  <a:srgbClr val="000000"/>
                </a:solidFill>
              </a:rPr>
              <a:t> &amp; </a:t>
            </a:r>
            <a:r>
              <a:rPr lang="en-US" altLang="en-US" sz="1400" dirty="0" err="1">
                <a:solidFill>
                  <a:srgbClr val="000000"/>
                </a:solidFill>
              </a:rPr>
              <a:t>Structuur</a:t>
            </a:r>
            <a:r>
              <a:rPr lang="en-US" altLang="en-US" sz="1400" dirty="0">
                <a:solidFill>
                  <a:srgbClr val="000000"/>
                </a:solidFill>
              </a:rPr>
              <a:t> </a:t>
            </a:r>
            <a:r>
              <a:rPr lang="en-US" altLang="en-US" sz="1400" dirty="0" err="1">
                <a:solidFill>
                  <a:srgbClr val="000000"/>
                </a:solidFill>
              </a:rPr>
              <a:t>gevormd</a:t>
            </a:r>
            <a:r>
              <a:rPr lang="en-US" altLang="en-US" sz="1400" dirty="0">
                <a:solidFill>
                  <a:srgbClr val="000000"/>
                </a:solidFill>
              </a:rPr>
              <a:t>: </a:t>
            </a:r>
            <a:r>
              <a:rPr lang="en-US" altLang="en-US" sz="1400" b="1" dirty="0" err="1">
                <a:solidFill>
                  <a:srgbClr val="000000"/>
                </a:solidFill>
              </a:rPr>
              <a:t>Huiskamerproject</a:t>
            </a:r>
            <a:r>
              <a:rPr lang="en-US" altLang="en-US" sz="1400" dirty="0">
                <a:solidFill>
                  <a:srgbClr val="000000"/>
                </a:solidFill>
              </a:rPr>
              <a:t>.</a:t>
            </a:r>
          </a:p>
          <a:p>
            <a:pPr marL="285750" indent="-285750" eaLnBrk="1" hangingPunct="1">
              <a:buFont typeface="Arial" panose="020B0604020202020204" pitchFamily="34" charset="0"/>
              <a:buChar char="•"/>
              <a:defRPr/>
            </a:pPr>
            <a:r>
              <a:rPr lang="en-US" altLang="en-US" sz="1400" dirty="0">
                <a:solidFill>
                  <a:srgbClr val="000000"/>
                </a:solidFill>
              </a:rPr>
              <a:t>Diverse </a:t>
            </a:r>
            <a:r>
              <a:rPr lang="en-US" altLang="en-US" sz="1400" dirty="0" err="1">
                <a:solidFill>
                  <a:srgbClr val="000000"/>
                </a:solidFill>
              </a:rPr>
              <a:t>vergaderingen</a:t>
            </a:r>
            <a:r>
              <a:rPr lang="en-US" altLang="en-US" sz="1400" dirty="0">
                <a:solidFill>
                  <a:srgbClr val="000000"/>
                </a:solidFill>
              </a:rPr>
              <a:t> </a:t>
            </a:r>
            <a:r>
              <a:rPr lang="en-US" altLang="en-US" sz="1400" dirty="0" err="1">
                <a:solidFill>
                  <a:srgbClr val="000000"/>
                </a:solidFill>
              </a:rPr>
              <a:t>gehad</a:t>
            </a:r>
            <a:r>
              <a:rPr lang="en-US" altLang="en-US" sz="1400" dirty="0">
                <a:solidFill>
                  <a:srgbClr val="000000"/>
                </a:solidFill>
              </a:rPr>
              <a:t>.</a:t>
            </a:r>
          </a:p>
          <a:p>
            <a:pPr marL="285750" indent="-285750" eaLnBrk="1" hangingPunct="1">
              <a:buFont typeface="Arial" panose="020B0604020202020204" pitchFamily="34" charset="0"/>
              <a:buChar char="•"/>
              <a:defRPr/>
            </a:pPr>
            <a:r>
              <a:rPr lang="en-US" altLang="en-US" sz="1400" dirty="0" err="1">
                <a:solidFill>
                  <a:srgbClr val="000000"/>
                </a:solidFill>
              </a:rPr>
              <a:t>Eerste</a:t>
            </a:r>
            <a:r>
              <a:rPr lang="en-US" altLang="en-US" sz="1400" dirty="0">
                <a:solidFill>
                  <a:srgbClr val="000000"/>
                </a:solidFill>
              </a:rPr>
              <a:t> </a:t>
            </a:r>
            <a:r>
              <a:rPr lang="en-US" altLang="en-US" sz="1400" dirty="0" err="1">
                <a:solidFill>
                  <a:srgbClr val="000000"/>
                </a:solidFill>
              </a:rPr>
              <a:t>verbinding</a:t>
            </a:r>
            <a:r>
              <a:rPr lang="en-US" altLang="en-US" sz="1400" dirty="0">
                <a:solidFill>
                  <a:srgbClr val="000000"/>
                </a:solidFill>
              </a:rPr>
              <a:t> </a:t>
            </a:r>
            <a:r>
              <a:rPr lang="en-US" altLang="en-US" sz="1400" dirty="0" err="1">
                <a:solidFill>
                  <a:srgbClr val="000000"/>
                </a:solidFill>
              </a:rPr>
              <a:t>gelegd</a:t>
            </a:r>
            <a:r>
              <a:rPr lang="en-US" altLang="en-US" sz="1400" dirty="0">
                <a:solidFill>
                  <a:srgbClr val="000000"/>
                </a:solidFill>
              </a:rPr>
              <a:t> (</a:t>
            </a:r>
            <a:r>
              <a:rPr lang="en-US" altLang="en-US" sz="1400" dirty="0" err="1">
                <a:solidFill>
                  <a:srgbClr val="000000"/>
                </a:solidFill>
              </a:rPr>
              <a:t>handwerk</a:t>
            </a:r>
            <a:r>
              <a:rPr lang="en-US" altLang="en-US" sz="1400" dirty="0">
                <a:solidFill>
                  <a:srgbClr val="000000"/>
                </a:solidFill>
              </a:rPr>
              <a:t>-KBO)</a:t>
            </a:r>
          </a:p>
          <a:p>
            <a:pPr marL="285750" indent="-285750">
              <a:buFont typeface="Arial" panose="020B0604020202020204" pitchFamily="34" charset="0"/>
              <a:buChar char="•"/>
              <a:defRPr/>
            </a:pPr>
            <a:r>
              <a:rPr lang="en-US" altLang="en-US" sz="1400" dirty="0">
                <a:solidFill>
                  <a:srgbClr val="000000"/>
                </a:solidFill>
              </a:rPr>
              <a:t>Email </a:t>
            </a:r>
            <a:r>
              <a:rPr lang="en-US" altLang="en-US" sz="1400" dirty="0" err="1">
                <a:solidFill>
                  <a:srgbClr val="000000"/>
                </a:solidFill>
              </a:rPr>
              <a:t>opgezet</a:t>
            </a:r>
            <a:r>
              <a:rPr lang="en-US" altLang="en-US" sz="1400" dirty="0">
                <a:solidFill>
                  <a:srgbClr val="000000"/>
                </a:solidFill>
              </a:rPr>
              <a:t> </a:t>
            </a:r>
            <a:r>
              <a:rPr lang="en-US" altLang="en-US" sz="1400" dirty="0" err="1">
                <a:solidFill>
                  <a:srgbClr val="000000"/>
                </a:solidFill>
              </a:rPr>
              <a:t>voor</a:t>
            </a:r>
            <a:r>
              <a:rPr lang="en-US" altLang="en-US" sz="1400" dirty="0">
                <a:solidFill>
                  <a:srgbClr val="000000"/>
                </a:solidFill>
              </a:rPr>
              <a:t> </a:t>
            </a:r>
            <a:r>
              <a:rPr lang="en-US" altLang="en-US" sz="1400" dirty="0" err="1">
                <a:solidFill>
                  <a:srgbClr val="000000"/>
                </a:solidFill>
              </a:rPr>
              <a:t>hulpvraag</a:t>
            </a:r>
            <a:r>
              <a:rPr lang="en-US" altLang="en-US" sz="1400" dirty="0">
                <a:solidFill>
                  <a:srgbClr val="000000"/>
                </a:solidFill>
              </a:rPr>
              <a:t> </a:t>
            </a:r>
            <a:r>
              <a:rPr lang="en-US" altLang="en-US" sz="1400" dirty="0">
                <a:solidFill>
                  <a:srgbClr val="000000"/>
                </a:solidFill>
                <a:hlinkClick r:id="rId3"/>
              </a:rPr>
              <a:t>servicepunt@dorpsraadoostrum.nl</a:t>
            </a:r>
            <a:endParaRPr lang="en-US" altLang="en-US" sz="1400" dirty="0">
              <a:solidFill>
                <a:srgbClr val="000000"/>
              </a:solidFill>
            </a:endParaRPr>
          </a:p>
          <a:p>
            <a:pPr marL="285750" indent="-285750">
              <a:buFont typeface="Arial" panose="020B0604020202020204" pitchFamily="34" charset="0"/>
              <a:buChar char="•"/>
              <a:defRPr/>
            </a:pPr>
            <a:r>
              <a:rPr lang="en-US" altLang="en-US" sz="1400" dirty="0">
                <a:solidFill>
                  <a:srgbClr val="000000"/>
                </a:solidFill>
              </a:rPr>
              <a:t>Budget Service punt in </a:t>
            </a:r>
            <a:r>
              <a:rPr lang="en-US" altLang="en-US" sz="1400" dirty="0" err="1">
                <a:solidFill>
                  <a:srgbClr val="000000"/>
                </a:solidFill>
              </a:rPr>
              <a:t>kaart</a:t>
            </a:r>
            <a:endParaRPr lang="en-US" altLang="en-US" sz="1400" dirty="0">
              <a:solidFill>
                <a:srgbClr val="000000"/>
              </a:solidFill>
            </a:endParaRPr>
          </a:p>
          <a:p>
            <a:pPr marL="285750" indent="-285750">
              <a:buFont typeface="Arial" panose="020B0604020202020204" pitchFamily="34" charset="0"/>
              <a:buChar char="•"/>
              <a:defRPr/>
            </a:pPr>
            <a:r>
              <a:rPr lang="nl-NL" altLang="en-US" sz="1400" dirty="0">
                <a:solidFill>
                  <a:srgbClr val="000000"/>
                </a:solidFill>
              </a:rPr>
              <a:t>Inloop VOA ServicePunt promoten</a:t>
            </a:r>
            <a:endParaRPr lang="en-US" altLang="en-US" sz="1400" dirty="0">
              <a:solidFill>
                <a:srgbClr val="000000"/>
              </a:solidFill>
            </a:endParaRPr>
          </a:p>
        </p:txBody>
      </p:sp>
      <p:sp>
        <p:nvSpPr>
          <p:cNvPr id="8" name="Rechthoek 7"/>
          <p:cNvSpPr/>
          <p:nvPr/>
        </p:nvSpPr>
        <p:spPr>
          <a:xfrm>
            <a:off x="142821" y="3793553"/>
            <a:ext cx="3531111" cy="2409619"/>
          </a:xfrm>
          <a:prstGeom prst="rect">
            <a:avLst/>
          </a:prstGeom>
          <a:ln cap="rnd"/>
          <a:effectLst>
            <a:glow rad="127000">
              <a:srgbClr val="92D050"/>
            </a:glow>
            <a:softEdge rad="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indent="-285750" eaLnBrk="1" hangingPunct="1">
              <a:buFont typeface="Arial" panose="020B0604020202020204" pitchFamily="34" charset="0"/>
              <a:buChar char="•"/>
              <a:defRPr/>
            </a:pPr>
            <a:r>
              <a:rPr lang="nl-NL" altLang="en-US" sz="1600" dirty="0">
                <a:solidFill>
                  <a:srgbClr val="000000"/>
                </a:solidFill>
              </a:rPr>
              <a:t>Aanvraag Leefbaarheidsbudget voor werkgroep (HR)</a:t>
            </a:r>
          </a:p>
          <a:p>
            <a:pPr marL="285750" indent="-285750" eaLnBrk="1" hangingPunct="1">
              <a:buFont typeface="Arial" panose="020B0604020202020204" pitchFamily="34" charset="0"/>
              <a:buChar char="•"/>
              <a:defRPr/>
            </a:pPr>
            <a:r>
              <a:rPr lang="nl-NL" altLang="en-US" sz="1600" dirty="0">
                <a:solidFill>
                  <a:srgbClr val="000000"/>
                </a:solidFill>
              </a:rPr>
              <a:t>20Sept ‘ voordebuurt” avond: rol van verening in gemeenschap: </a:t>
            </a:r>
            <a:r>
              <a:rPr lang="nl-NL" altLang="en-US" sz="1600" b="1" i="1" dirty="0">
                <a:solidFill>
                  <a:srgbClr val="000000"/>
                </a:solidFill>
              </a:rPr>
              <a:t>Vereniging 2.0</a:t>
            </a:r>
          </a:p>
          <a:p>
            <a:pPr marL="285750" indent="-285750" eaLnBrk="1" hangingPunct="1">
              <a:buFont typeface="Arial" panose="020B0604020202020204" pitchFamily="34" charset="0"/>
              <a:buChar char="•"/>
              <a:defRPr/>
            </a:pPr>
            <a:r>
              <a:rPr lang="nl-NL" altLang="en-US" sz="1600" dirty="0">
                <a:solidFill>
                  <a:srgbClr val="000000"/>
                </a:solidFill>
              </a:rPr>
              <a:t>Realiseren van concrete verbindingen </a:t>
            </a:r>
          </a:p>
          <a:p>
            <a:pPr marL="285750" indent="-285750" eaLnBrk="1" hangingPunct="1">
              <a:buFont typeface="Arial" panose="020B0604020202020204" pitchFamily="34" charset="0"/>
              <a:buChar char="•"/>
              <a:defRPr/>
            </a:pPr>
            <a:r>
              <a:rPr lang="nl-NL" altLang="en-US" sz="1600" dirty="0">
                <a:solidFill>
                  <a:srgbClr val="000000"/>
                </a:solidFill>
              </a:rPr>
              <a:t>Als VOA’s dit willen doen: Telefoonnummer aanvragen</a:t>
            </a:r>
          </a:p>
        </p:txBody>
      </p:sp>
      <p:sp>
        <p:nvSpPr>
          <p:cNvPr id="9" name="Rechthoek 8"/>
          <p:cNvSpPr/>
          <p:nvPr/>
        </p:nvSpPr>
        <p:spPr>
          <a:xfrm>
            <a:off x="2117725" y="242888"/>
            <a:ext cx="2713038" cy="406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600" dirty="0" err="1">
                <a:solidFill>
                  <a:srgbClr val="000000"/>
                </a:solidFill>
              </a:rPr>
              <a:t>Sociaal</a:t>
            </a:r>
            <a:r>
              <a:rPr lang="en-US" altLang="en-US" sz="1600" dirty="0">
                <a:solidFill>
                  <a:srgbClr val="000000"/>
                </a:solidFill>
              </a:rPr>
              <a:t> </a:t>
            </a:r>
            <a:r>
              <a:rPr lang="en-US" altLang="en-US" sz="1600" dirty="0" err="1">
                <a:solidFill>
                  <a:srgbClr val="000000"/>
                </a:solidFill>
              </a:rPr>
              <a:t>Klimaat</a:t>
            </a:r>
            <a:endParaRPr lang="nl-NL" altLang="en-US" sz="1600" dirty="0">
              <a:solidFill>
                <a:srgbClr val="000000"/>
              </a:solidFill>
            </a:endParaRPr>
          </a:p>
        </p:txBody>
      </p:sp>
      <p:sp>
        <p:nvSpPr>
          <p:cNvPr id="10" name="Rechthoek 9"/>
          <p:cNvSpPr/>
          <p:nvPr/>
        </p:nvSpPr>
        <p:spPr>
          <a:xfrm>
            <a:off x="5156200" y="241300"/>
            <a:ext cx="2711450" cy="406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600" dirty="0" err="1">
                <a:solidFill>
                  <a:srgbClr val="000000"/>
                </a:solidFill>
              </a:rPr>
              <a:t>Servicepunt</a:t>
            </a:r>
            <a:endParaRPr lang="nl-NL" altLang="en-US" sz="1600" dirty="0">
              <a:solidFill>
                <a:srgbClr val="000000"/>
              </a:solidFill>
            </a:endParaRPr>
          </a:p>
        </p:txBody>
      </p:sp>
      <p:sp>
        <p:nvSpPr>
          <p:cNvPr id="2062" name="Tekstvak 11"/>
          <p:cNvSpPr txBox="1">
            <a:spLocks noChangeArrowheads="1"/>
          </p:cNvSpPr>
          <p:nvPr/>
        </p:nvSpPr>
        <p:spPr bwMode="auto">
          <a:xfrm>
            <a:off x="5418138" y="1031875"/>
            <a:ext cx="56009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a:t>WAT</a:t>
            </a:r>
          </a:p>
        </p:txBody>
      </p:sp>
      <p:sp>
        <p:nvSpPr>
          <p:cNvPr id="2063" name="Tekstvak 12"/>
          <p:cNvSpPr txBox="1">
            <a:spLocks noChangeArrowheads="1"/>
          </p:cNvSpPr>
          <p:nvPr/>
        </p:nvSpPr>
        <p:spPr bwMode="auto">
          <a:xfrm>
            <a:off x="1029311" y="3180638"/>
            <a:ext cx="13589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dirty="0"/>
              <a:t>Volgende stap</a:t>
            </a:r>
          </a:p>
        </p:txBody>
      </p:sp>
      <p:sp>
        <p:nvSpPr>
          <p:cNvPr id="2064" name="Tekstvak 13"/>
          <p:cNvSpPr txBox="1">
            <a:spLocks noChangeArrowheads="1"/>
          </p:cNvSpPr>
          <p:nvPr/>
        </p:nvSpPr>
        <p:spPr bwMode="auto">
          <a:xfrm>
            <a:off x="9753600" y="1096963"/>
            <a:ext cx="104785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a:t>Tot dusver</a:t>
            </a:r>
          </a:p>
        </p:txBody>
      </p:sp>
      <p:sp>
        <p:nvSpPr>
          <p:cNvPr id="16" name="Rechthoek 15"/>
          <p:cNvSpPr/>
          <p:nvPr/>
        </p:nvSpPr>
        <p:spPr>
          <a:xfrm>
            <a:off x="8651213" y="4339707"/>
            <a:ext cx="3360678" cy="1637414"/>
          </a:xfrm>
          <a:prstGeom prst="rect">
            <a:avLst/>
          </a:prstGeom>
          <a:ln cap="rnd"/>
          <a:effectLst>
            <a:glow rad="127000">
              <a:srgbClr val="92D050"/>
            </a:glow>
            <a:softEdge rad="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285750" eaLnBrk="1" hangingPunct="1">
              <a:buFont typeface="Arial" panose="020B0604020202020204" pitchFamily="34" charset="0"/>
              <a:buChar char="•"/>
              <a:defRPr/>
            </a:pPr>
            <a:r>
              <a:rPr lang="nl-NL" altLang="en-US" sz="1600" dirty="0">
                <a:solidFill>
                  <a:srgbClr val="000000"/>
                </a:solidFill>
              </a:rPr>
              <a:t>Hulpvragen boven krijgen</a:t>
            </a:r>
          </a:p>
          <a:p>
            <a:pPr marL="285750" eaLnBrk="1" hangingPunct="1">
              <a:buFont typeface="Arial" panose="020B0604020202020204" pitchFamily="34" charset="0"/>
              <a:buChar char="•"/>
              <a:defRPr/>
            </a:pPr>
            <a:r>
              <a:rPr lang="nl-NL" altLang="en-US" sz="1600" dirty="0">
                <a:solidFill>
                  <a:srgbClr val="000000"/>
                </a:solidFill>
              </a:rPr>
              <a:t>Zorg, Welzijn en Leefbaarheid verhogen</a:t>
            </a:r>
          </a:p>
          <a:p>
            <a:pPr marL="285750" eaLnBrk="1" hangingPunct="1">
              <a:buFont typeface="Arial" panose="020B0604020202020204" pitchFamily="34" charset="0"/>
              <a:buChar char="•"/>
              <a:defRPr/>
            </a:pPr>
            <a:r>
              <a:rPr lang="nl-NL" altLang="en-US" sz="1600" dirty="0">
                <a:solidFill>
                  <a:srgbClr val="000000"/>
                </a:solidFill>
              </a:rPr>
              <a:t>Samenwerking bevorderen</a:t>
            </a:r>
          </a:p>
        </p:txBody>
      </p:sp>
      <p:sp>
        <p:nvSpPr>
          <p:cNvPr id="2068" name="Tekstvak 16"/>
          <p:cNvSpPr txBox="1">
            <a:spLocks noChangeArrowheads="1"/>
          </p:cNvSpPr>
          <p:nvPr/>
        </p:nvSpPr>
        <p:spPr bwMode="auto">
          <a:xfrm>
            <a:off x="9383712" y="3974558"/>
            <a:ext cx="142955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dirty="0"/>
              <a:t>Verwachtingen</a:t>
            </a:r>
          </a:p>
        </p:txBody>
      </p:sp>
      <p:sp>
        <p:nvSpPr>
          <p:cNvPr id="2069" name="Tekstvak 17"/>
          <p:cNvSpPr txBox="1">
            <a:spLocks noChangeArrowheads="1"/>
          </p:cNvSpPr>
          <p:nvPr/>
        </p:nvSpPr>
        <p:spPr bwMode="auto">
          <a:xfrm>
            <a:off x="196850" y="6296025"/>
            <a:ext cx="117931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dirty="0"/>
              <a:t>Wie: Joris Roth (</a:t>
            </a:r>
            <a:r>
              <a:rPr lang="nl-NL" altLang="en-US" sz="1600" dirty="0" err="1"/>
              <a:t>vz</a:t>
            </a:r>
            <a:r>
              <a:rPr lang="nl-NL" altLang="en-US" sz="1600" dirty="0"/>
              <a:t>), Henk </a:t>
            </a:r>
            <a:r>
              <a:rPr lang="nl-NL" altLang="en-US" sz="1600" dirty="0" err="1"/>
              <a:t>Raedts</a:t>
            </a:r>
            <a:r>
              <a:rPr lang="nl-NL" altLang="en-US" sz="1600" dirty="0"/>
              <a:t> (Secr.), Annemarie </a:t>
            </a:r>
            <a:r>
              <a:rPr lang="nl-NL" altLang="en-US" sz="1600" dirty="0" err="1"/>
              <a:t>Linskens</a:t>
            </a:r>
            <a:r>
              <a:rPr lang="nl-NL" altLang="en-US" sz="1600" dirty="0"/>
              <a:t>, </a:t>
            </a:r>
            <a:r>
              <a:rPr lang="nl-NL" altLang="en-US" sz="1600" dirty="0" err="1"/>
              <a:t>Antionette</a:t>
            </a:r>
            <a:r>
              <a:rPr lang="nl-NL" altLang="en-US" sz="1600" dirty="0"/>
              <a:t> Verheijen, Joos </a:t>
            </a:r>
            <a:r>
              <a:rPr lang="nl-NL" altLang="en-US" sz="1600" dirty="0" err="1"/>
              <a:t>Linskens</a:t>
            </a:r>
            <a:r>
              <a:rPr lang="nl-NL" altLang="en-US" sz="1600" dirty="0"/>
              <a:t>, </a:t>
            </a:r>
            <a:r>
              <a:rPr lang="nl-NL" altLang="en-US" sz="1600" dirty="0" err="1"/>
              <a:t>Jennefer</a:t>
            </a:r>
            <a:r>
              <a:rPr lang="nl-NL" altLang="en-US" sz="1600" dirty="0"/>
              <a:t> </a:t>
            </a:r>
            <a:r>
              <a:rPr lang="nl-NL" altLang="en-US" sz="1600" dirty="0" err="1"/>
              <a:t>Emming</a:t>
            </a:r>
            <a:r>
              <a:rPr lang="nl-NL" altLang="en-US" sz="1600" dirty="0"/>
              <a:t>, Joop Bus, Bas Kunen </a:t>
            </a:r>
          </a:p>
        </p:txBody>
      </p:sp>
      <p:sp>
        <p:nvSpPr>
          <p:cNvPr id="2070" name="Tekstvak 18"/>
          <p:cNvSpPr txBox="1">
            <a:spLocks noChangeArrowheads="1"/>
          </p:cNvSpPr>
          <p:nvPr/>
        </p:nvSpPr>
        <p:spPr bwMode="auto">
          <a:xfrm>
            <a:off x="828675" y="6003925"/>
            <a:ext cx="1879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nl-NL" altLang="en-US" sz="1600"/>
          </a:p>
          <a:p>
            <a:pPr eaLnBrk="1" hangingPunct="1">
              <a:lnSpc>
                <a:spcPct val="100000"/>
              </a:lnSpc>
              <a:spcBef>
                <a:spcPct val="0"/>
              </a:spcBef>
              <a:buFontTx/>
              <a:buNone/>
            </a:pPr>
            <a:endParaRPr lang="nl-NL" altLang="en-US" sz="1600"/>
          </a:p>
        </p:txBody>
      </p:sp>
      <p:sp>
        <p:nvSpPr>
          <p:cNvPr id="20" name="Rechthoek 19"/>
          <p:cNvSpPr/>
          <p:nvPr/>
        </p:nvSpPr>
        <p:spPr>
          <a:xfrm>
            <a:off x="8624888" y="241300"/>
            <a:ext cx="3268662" cy="406400"/>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400" dirty="0" err="1">
                <a:solidFill>
                  <a:srgbClr val="000000"/>
                </a:solidFill>
              </a:rPr>
              <a:t>Wie</a:t>
            </a:r>
            <a:r>
              <a:rPr lang="en-US" altLang="en-US" sz="1400" dirty="0">
                <a:solidFill>
                  <a:srgbClr val="000000"/>
                </a:solidFill>
              </a:rPr>
              <a:t>: </a:t>
            </a:r>
            <a:r>
              <a:rPr lang="en-US" altLang="en-US" sz="1400" dirty="0" err="1">
                <a:solidFill>
                  <a:srgbClr val="000000"/>
                </a:solidFill>
              </a:rPr>
              <a:t>Jennefer</a:t>
            </a:r>
            <a:r>
              <a:rPr lang="en-US" altLang="en-US" sz="1400" dirty="0">
                <a:solidFill>
                  <a:srgbClr val="000000"/>
                </a:solidFill>
              </a:rPr>
              <a:t> </a:t>
            </a:r>
            <a:r>
              <a:rPr lang="en-US" altLang="en-US" sz="1400" dirty="0" err="1">
                <a:solidFill>
                  <a:srgbClr val="000000"/>
                </a:solidFill>
              </a:rPr>
              <a:t>Emming</a:t>
            </a:r>
            <a:r>
              <a:rPr lang="en-US" altLang="en-US" sz="1400" dirty="0">
                <a:solidFill>
                  <a:srgbClr val="000000"/>
                </a:solidFill>
              </a:rPr>
              <a:t> &amp; </a:t>
            </a:r>
            <a:r>
              <a:rPr lang="en-US" altLang="en-US" sz="1400" dirty="0" err="1">
                <a:solidFill>
                  <a:srgbClr val="000000"/>
                </a:solidFill>
              </a:rPr>
              <a:t>Werkgroep</a:t>
            </a:r>
            <a:endParaRPr lang="nl-NL" altLang="en-US" sz="1400" dirty="0">
              <a:solidFill>
                <a:srgbClr val="000000"/>
              </a:solidFill>
            </a:endParaRPr>
          </a:p>
        </p:txBody>
      </p:sp>
      <p:sp>
        <p:nvSpPr>
          <p:cNvPr id="21" name="Pijl-rechts 20"/>
          <p:cNvSpPr/>
          <p:nvPr/>
        </p:nvSpPr>
        <p:spPr>
          <a:xfrm>
            <a:off x="8014954" y="1873655"/>
            <a:ext cx="555625" cy="754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600"/>
          </a:p>
        </p:txBody>
      </p:sp>
      <p:sp>
        <p:nvSpPr>
          <p:cNvPr id="22" name="Pijl-rechts 21"/>
          <p:cNvSpPr/>
          <p:nvPr/>
        </p:nvSpPr>
        <p:spPr>
          <a:xfrm>
            <a:off x="3737657" y="4477087"/>
            <a:ext cx="657225" cy="755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600"/>
          </a:p>
        </p:txBody>
      </p:sp>
      <p:sp>
        <p:nvSpPr>
          <p:cNvPr id="23" name="Pijl-rechts 22"/>
          <p:cNvSpPr/>
          <p:nvPr/>
        </p:nvSpPr>
        <p:spPr>
          <a:xfrm>
            <a:off x="8057947" y="4489420"/>
            <a:ext cx="571500" cy="7540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600"/>
          </a:p>
        </p:txBody>
      </p:sp>
      <p:sp>
        <p:nvSpPr>
          <p:cNvPr id="24" name="Rechthoek 23"/>
          <p:cNvSpPr/>
          <p:nvPr/>
        </p:nvSpPr>
        <p:spPr>
          <a:xfrm>
            <a:off x="4458607" y="3914202"/>
            <a:ext cx="3466671" cy="2221787"/>
          </a:xfrm>
          <a:prstGeom prst="rect">
            <a:avLst/>
          </a:prstGeom>
          <a:ln cap="rnd"/>
          <a:effectLst>
            <a:glow rad="127000">
              <a:srgbClr val="92D050"/>
            </a:glow>
            <a:softEdge rad="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600" dirty="0" err="1">
                <a:solidFill>
                  <a:srgbClr val="000000"/>
                </a:solidFill>
              </a:rPr>
              <a:t>Realiseren</a:t>
            </a:r>
            <a:r>
              <a:rPr lang="en-US" altLang="en-US" sz="1600" dirty="0">
                <a:solidFill>
                  <a:srgbClr val="000000"/>
                </a:solidFill>
              </a:rPr>
              <a:t> </a:t>
            </a:r>
            <a:r>
              <a:rPr lang="en-US" altLang="en-US" sz="1600" dirty="0" err="1">
                <a:solidFill>
                  <a:srgbClr val="000000"/>
                </a:solidFill>
              </a:rPr>
              <a:t>verbindingsprojecten</a:t>
            </a:r>
            <a:r>
              <a:rPr lang="en-US" altLang="en-US" sz="1600" dirty="0">
                <a:solidFill>
                  <a:srgbClr val="000000"/>
                </a:solidFill>
              </a:rPr>
              <a:t>:</a:t>
            </a:r>
            <a:br>
              <a:rPr lang="en-US" altLang="en-US" sz="1600" dirty="0">
                <a:solidFill>
                  <a:srgbClr val="000000"/>
                </a:solidFill>
              </a:rPr>
            </a:br>
            <a:r>
              <a:rPr lang="en-US" altLang="en-US" sz="1600" dirty="0" err="1">
                <a:solidFill>
                  <a:srgbClr val="000000"/>
                </a:solidFill>
              </a:rPr>
              <a:t>minimaal</a:t>
            </a:r>
            <a:r>
              <a:rPr lang="en-US" altLang="en-US" sz="1600" dirty="0">
                <a:solidFill>
                  <a:srgbClr val="000000"/>
                </a:solidFill>
              </a:rPr>
              <a:t> 5 </a:t>
            </a:r>
            <a:r>
              <a:rPr lang="en-US" altLang="en-US" sz="1600" dirty="0" err="1">
                <a:solidFill>
                  <a:srgbClr val="000000"/>
                </a:solidFill>
              </a:rPr>
              <a:t>projecten</a:t>
            </a:r>
            <a:r>
              <a:rPr lang="en-US" altLang="en-US" sz="1600" dirty="0">
                <a:solidFill>
                  <a:srgbClr val="000000"/>
                </a:solidFill>
              </a:rPr>
              <a:t> in 2017.</a:t>
            </a:r>
          </a:p>
          <a:p>
            <a:pPr eaLnBrk="1" hangingPunct="1">
              <a:defRPr/>
            </a:pPr>
            <a:r>
              <a:rPr lang="en-US" altLang="en-US" sz="1600" dirty="0" err="1">
                <a:solidFill>
                  <a:srgbClr val="000000"/>
                </a:solidFill>
              </a:rPr>
              <a:t>Telefoonnummer</a:t>
            </a:r>
            <a:r>
              <a:rPr lang="en-US" altLang="en-US" sz="1600" dirty="0">
                <a:solidFill>
                  <a:srgbClr val="000000"/>
                </a:solidFill>
              </a:rPr>
              <a:t> </a:t>
            </a:r>
            <a:r>
              <a:rPr lang="en-US" altLang="en-US" sz="1600" dirty="0" err="1">
                <a:solidFill>
                  <a:srgbClr val="000000"/>
                </a:solidFill>
              </a:rPr>
              <a:t>aanvragen</a:t>
            </a:r>
            <a:r>
              <a:rPr lang="en-US" altLang="en-US" sz="1600" dirty="0">
                <a:solidFill>
                  <a:srgbClr val="000000"/>
                </a:solidFill>
              </a:rPr>
              <a:t> </a:t>
            </a:r>
            <a:r>
              <a:rPr lang="en-US" altLang="en-US" sz="1600" dirty="0" err="1">
                <a:solidFill>
                  <a:srgbClr val="000000"/>
                </a:solidFill>
              </a:rPr>
              <a:t>Servicepunt</a:t>
            </a:r>
            <a:r>
              <a:rPr lang="en-US" altLang="en-US" sz="1600" dirty="0">
                <a:solidFill>
                  <a:srgbClr val="000000"/>
                </a:solidFill>
              </a:rPr>
              <a:t>.</a:t>
            </a:r>
            <a:endParaRPr lang="nl-NL" altLang="en-US" sz="1600" dirty="0">
              <a:solidFill>
                <a:srgbClr val="000000"/>
              </a:solidFill>
            </a:endParaRPr>
          </a:p>
        </p:txBody>
      </p:sp>
      <p:sp>
        <p:nvSpPr>
          <p:cNvPr id="2078" name="Tekstvak 24"/>
          <p:cNvSpPr txBox="1">
            <a:spLocks noChangeArrowheads="1"/>
          </p:cNvSpPr>
          <p:nvPr/>
        </p:nvSpPr>
        <p:spPr bwMode="auto">
          <a:xfrm>
            <a:off x="5088548" y="3255250"/>
            <a:ext cx="155876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a:t>Verdere stappen</a:t>
            </a:r>
          </a:p>
        </p:txBody>
      </p:sp>
      <p:sp>
        <p:nvSpPr>
          <p:cNvPr id="26" name="Rechthoek 25"/>
          <p:cNvSpPr/>
          <p:nvPr/>
        </p:nvSpPr>
        <p:spPr>
          <a:xfrm>
            <a:off x="146203" y="1378054"/>
            <a:ext cx="3324361" cy="1637414"/>
          </a:xfrm>
          <a:prstGeom prst="rect">
            <a:avLst/>
          </a:prstGeom>
          <a:ln cap="rnd"/>
          <a:effectLst>
            <a:glow rad="127000">
              <a:srgbClr val="92D050"/>
            </a:glow>
            <a:softEdge rad="0"/>
          </a:effectLst>
          <a:scene3d>
            <a:camera prst="orthographicFront"/>
            <a:lightRig rig="threePt" dir="t"/>
          </a:scene3d>
          <a:sp3d>
            <a:bevelT/>
          </a:sp3d>
        </p:spPr>
        <p:style>
          <a:lnRef idx="1">
            <a:schemeClr val="accent6"/>
          </a:lnRef>
          <a:fillRef idx="2">
            <a:schemeClr val="accent6"/>
          </a:fillRef>
          <a:effectRef idx="1">
            <a:schemeClr val="accent6"/>
          </a:effectRef>
          <a:fontRef idx="minor">
            <a:schemeClr val="dk1"/>
          </a:fontRef>
        </p:style>
        <p:txBody>
          <a:bodyPr anchor="ct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defRPr/>
            </a:pPr>
            <a:r>
              <a:rPr lang="en-US" altLang="en-US" sz="1600" b="1" dirty="0">
                <a:solidFill>
                  <a:srgbClr val="000000"/>
                </a:solidFill>
              </a:rPr>
              <a:t>-</a:t>
            </a:r>
            <a:r>
              <a:rPr lang="en-US" altLang="en-US" sz="1600" b="1" dirty="0" err="1">
                <a:solidFill>
                  <a:srgbClr val="000000"/>
                </a:solidFill>
              </a:rPr>
              <a:t>Verbinden</a:t>
            </a:r>
            <a:br>
              <a:rPr lang="en-US" altLang="en-US" sz="1600" dirty="0">
                <a:solidFill>
                  <a:srgbClr val="000000"/>
                </a:solidFill>
              </a:rPr>
            </a:br>
            <a:r>
              <a:rPr lang="en-US" altLang="en-US" sz="1600" dirty="0">
                <a:solidFill>
                  <a:srgbClr val="000000"/>
                </a:solidFill>
              </a:rPr>
              <a:t>(</a:t>
            </a:r>
            <a:r>
              <a:rPr lang="en-US" altLang="en-US" sz="1600" dirty="0" err="1">
                <a:solidFill>
                  <a:srgbClr val="000000"/>
                </a:solidFill>
              </a:rPr>
              <a:t>hulp</a:t>
            </a:r>
            <a:r>
              <a:rPr lang="en-US" altLang="en-US" sz="1600" dirty="0">
                <a:solidFill>
                  <a:srgbClr val="000000"/>
                </a:solidFill>
              </a:rPr>
              <a:t>) </a:t>
            </a:r>
            <a:r>
              <a:rPr lang="en-US" altLang="en-US" sz="1600" dirty="0" err="1">
                <a:solidFill>
                  <a:srgbClr val="000000"/>
                </a:solidFill>
              </a:rPr>
              <a:t>Vraag-aanbod</a:t>
            </a:r>
            <a:r>
              <a:rPr lang="en-US" altLang="en-US" sz="1600" dirty="0">
                <a:solidFill>
                  <a:srgbClr val="000000"/>
                </a:solidFill>
              </a:rPr>
              <a:t> </a:t>
            </a:r>
            <a:r>
              <a:rPr lang="en-US" altLang="en-US" sz="1600" dirty="0" err="1">
                <a:solidFill>
                  <a:srgbClr val="000000"/>
                </a:solidFill>
              </a:rPr>
              <a:t>bij</a:t>
            </a:r>
            <a:r>
              <a:rPr lang="en-US" altLang="en-US" sz="1600" dirty="0">
                <a:solidFill>
                  <a:srgbClr val="000000"/>
                </a:solidFill>
              </a:rPr>
              <a:t> </a:t>
            </a:r>
            <a:r>
              <a:rPr lang="en-US" altLang="en-US" sz="1600" dirty="0" err="1">
                <a:solidFill>
                  <a:srgbClr val="000000"/>
                </a:solidFill>
              </a:rPr>
              <a:t>elkaar</a:t>
            </a:r>
            <a:r>
              <a:rPr lang="en-US" altLang="en-US" sz="1600" dirty="0">
                <a:solidFill>
                  <a:srgbClr val="000000"/>
                </a:solidFill>
              </a:rPr>
              <a:t> </a:t>
            </a:r>
            <a:r>
              <a:rPr lang="en-US" altLang="en-US" sz="1600" dirty="0" err="1">
                <a:solidFill>
                  <a:srgbClr val="000000"/>
                </a:solidFill>
              </a:rPr>
              <a:t>brengen</a:t>
            </a:r>
            <a:br>
              <a:rPr lang="en-US" altLang="en-US" sz="1600" dirty="0">
                <a:solidFill>
                  <a:srgbClr val="000000"/>
                </a:solidFill>
              </a:rPr>
            </a:br>
            <a:r>
              <a:rPr lang="en-US" altLang="en-US" sz="1600" dirty="0" err="1">
                <a:solidFill>
                  <a:srgbClr val="000000"/>
                </a:solidFill>
              </a:rPr>
              <a:t>Versterken</a:t>
            </a:r>
            <a:r>
              <a:rPr lang="en-US" altLang="en-US" sz="1600" dirty="0">
                <a:solidFill>
                  <a:srgbClr val="000000"/>
                </a:solidFill>
              </a:rPr>
              <a:t> </a:t>
            </a:r>
            <a:r>
              <a:rPr lang="en-US" altLang="en-US" sz="1600" dirty="0" err="1">
                <a:solidFill>
                  <a:srgbClr val="000000"/>
                </a:solidFill>
              </a:rPr>
              <a:t>Leefbaarheid</a:t>
            </a:r>
            <a:r>
              <a:rPr lang="en-US" altLang="en-US" sz="1600" dirty="0">
                <a:solidFill>
                  <a:srgbClr val="000000"/>
                </a:solidFill>
              </a:rPr>
              <a:t>, </a:t>
            </a:r>
            <a:r>
              <a:rPr lang="en-US" altLang="en-US" sz="1600" dirty="0" err="1">
                <a:solidFill>
                  <a:srgbClr val="000000"/>
                </a:solidFill>
              </a:rPr>
              <a:t>Zorg</a:t>
            </a:r>
            <a:r>
              <a:rPr lang="en-US" altLang="en-US" sz="1600" dirty="0">
                <a:solidFill>
                  <a:srgbClr val="000000"/>
                </a:solidFill>
              </a:rPr>
              <a:t> &amp; </a:t>
            </a:r>
            <a:r>
              <a:rPr lang="en-US" altLang="en-US" sz="1600" dirty="0" err="1">
                <a:solidFill>
                  <a:srgbClr val="000000"/>
                </a:solidFill>
              </a:rPr>
              <a:t>Welzijn</a:t>
            </a:r>
            <a:endParaRPr lang="nl-NL" altLang="en-US" sz="1600" dirty="0">
              <a:solidFill>
                <a:srgbClr val="000000"/>
              </a:solidFill>
            </a:endParaRPr>
          </a:p>
        </p:txBody>
      </p:sp>
      <p:sp>
        <p:nvSpPr>
          <p:cNvPr id="2082" name="Tekstvak 26"/>
          <p:cNvSpPr txBox="1">
            <a:spLocks noChangeArrowheads="1"/>
          </p:cNvSpPr>
          <p:nvPr/>
        </p:nvSpPr>
        <p:spPr bwMode="auto">
          <a:xfrm>
            <a:off x="1192213" y="1016000"/>
            <a:ext cx="56938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nl-NL" altLang="en-US" sz="1600"/>
              <a:t>Doel</a:t>
            </a:r>
          </a:p>
        </p:txBody>
      </p:sp>
      <p:sp>
        <p:nvSpPr>
          <p:cNvPr id="25" name="Pijl-rechts 21"/>
          <p:cNvSpPr/>
          <p:nvPr/>
        </p:nvSpPr>
        <p:spPr>
          <a:xfrm>
            <a:off x="3665538" y="1881188"/>
            <a:ext cx="658812" cy="7556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nl-NL" sz="1600"/>
          </a:p>
        </p:txBody>
      </p:sp>
      <p:pic>
        <p:nvPicPr>
          <p:cNvPr id="2084" name="Afbeelding 8" descr="ServicepuntOostrum-logo.jp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b="43063"/>
          <a:stretch>
            <a:fillRect/>
          </a:stretch>
        </p:blipFill>
        <p:spPr bwMode="auto">
          <a:xfrm>
            <a:off x="10636005" y="6040157"/>
            <a:ext cx="2333625"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603178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1"/>
          <p:cNvSpPr txBox="1">
            <a:spLocks/>
          </p:cNvSpPr>
          <p:nvPr/>
        </p:nvSpPr>
        <p:spPr>
          <a:xfrm>
            <a:off x="2380488" y="259668"/>
            <a:ext cx="7704137" cy="520700"/>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a:latin typeface="Century Gothic" panose="020B0502020202020204" pitchFamily="34" charset="0"/>
              </a:rPr>
              <a:t>Van Nieuwjaarsreceptie naar concrete actie…..</a:t>
            </a:r>
            <a:endParaRPr lang="nl-NL" dirty="0">
              <a:latin typeface="Century Gothic" panose="020B0502020202020204" pitchFamily="34" charset="0"/>
            </a:endParaRPr>
          </a:p>
        </p:txBody>
      </p:sp>
      <p:sp>
        <p:nvSpPr>
          <p:cNvPr id="6" name="Tijdelijke aanduiding voor dianummer 3"/>
          <p:cNvSpPr>
            <a:spLocks noGrp="1"/>
          </p:cNvSpPr>
          <p:nvPr>
            <p:ph type="sldNum" sz="quarter" idx="4294967295"/>
          </p:nvPr>
        </p:nvSpPr>
        <p:spPr>
          <a:xfrm>
            <a:off x="2028684" y="6264910"/>
            <a:ext cx="505333" cy="365125"/>
          </a:xfrm>
          <a:prstGeom prst="rect">
            <a:avLst/>
          </a:prstGeom>
        </p:spPr>
        <p:txBody>
          <a:bodyPr/>
          <a:lstStyle/>
          <a:p>
            <a:fld id="{A760E708-DD1A-4AA0-900E-2327FA1B5C27}" type="slidenum">
              <a:rPr lang="nl-NL" altLang="nl-NL" smtClean="0"/>
              <a:pPr/>
              <a:t>7</a:t>
            </a:fld>
            <a:endParaRPr lang="nl-NL" altLang="nl-NL" dirty="0"/>
          </a:p>
        </p:txBody>
      </p:sp>
      <p:pic>
        <p:nvPicPr>
          <p:cNvPr id="8" name="Picture 2" descr="12107011_716630445139311_5464773025672237447_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022" y="1148749"/>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4" descr="https://scontent-amt2-1.xx.fbcdn.net/v/t1.0-9/12107085_716635405138815_1645077168782555807_n.jpg?oh=b01e7dc290e365e4abcce0c4fb5b493b&amp;oe=5A53D52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7188" y="1240824"/>
            <a:ext cx="1674467" cy="1255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 name="Picture 6" descr="foto van KickOff Oos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0726" y="1041004"/>
            <a:ext cx="1705462"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 name="Picture 8" descr="foto van KickOff Oost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1374" y="1070959"/>
            <a:ext cx="107921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2" name="Picture 10" descr="foto van KickOff Oostr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9162" y="2822067"/>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 name="Picture 14" descr="https://scontent-amt2-1.xx.fbcdn.net/v/t1.0-1/1455849_1418758011693650_2115749463_n.png?oh=716b31e1a9661eb3ab91fc5cc18466d5&amp;oe=5A40C80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6248" y="2772766"/>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7" name="Arrow: Right 16"/>
          <p:cNvSpPr/>
          <p:nvPr/>
        </p:nvSpPr>
        <p:spPr>
          <a:xfrm>
            <a:off x="2220585" y="1596744"/>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sp>
        <p:nvSpPr>
          <p:cNvPr id="18" name="Arrow: Right 17"/>
          <p:cNvSpPr/>
          <p:nvPr/>
        </p:nvSpPr>
        <p:spPr>
          <a:xfrm>
            <a:off x="4487896" y="1572967"/>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sp>
        <p:nvSpPr>
          <p:cNvPr id="19" name="Arrow: Right 18"/>
          <p:cNvSpPr/>
          <p:nvPr/>
        </p:nvSpPr>
        <p:spPr>
          <a:xfrm>
            <a:off x="6248600" y="1577405"/>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sp>
        <p:nvSpPr>
          <p:cNvPr id="20" name="Arrow: Right 19"/>
          <p:cNvSpPr/>
          <p:nvPr/>
        </p:nvSpPr>
        <p:spPr>
          <a:xfrm>
            <a:off x="8603066" y="1596744"/>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sp>
        <p:nvSpPr>
          <p:cNvPr id="21" name="Arrow: Right 20"/>
          <p:cNvSpPr/>
          <p:nvPr/>
        </p:nvSpPr>
        <p:spPr>
          <a:xfrm>
            <a:off x="4332069" y="3220761"/>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sp>
        <p:nvSpPr>
          <p:cNvPr id="22" name="Arrow: Right 21"/>
          <p:cNvSpPr/>
          <p:nvPr/>
        </p:nvSpPr>
        <p:spPr>
          <a:xfrm>
            <a:off x="6300883" y="3297380"/>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sp>
        <p:nvSpPr>
          <p:cNvPr id="32" name="Arrow: Right 31"/>
          <p:cNvSpPr/>
          <p:nvPr/>
        </p:nvSpPr>
        <p:spPr>
          <a:xfrm>
            <a:off x="2230039" y="3320006"/>
            <a:ext cx="486832"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pic>
        <p:nvPicPr>
          <p:cNvPr id="34" name="Picture 33"/>
          <p:cNvPicPr>
            <a:picLocks noChangeAspect="1"/>
          </p:cNvPicPr>
          <p:nvPr/>
        </p:nvPicPr>
        <p:blipFill>
          <a:blip r:embed="rId8"/>
          <a:stretch>
            <a:fillRect/>
          </a:stretch>
        </p:blipFill>
        <p:spPr>
          <a:xfrm>
            <a:off x="5064099" y="2671674"/>
            <a:ext cx="1231638" cy="16421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5" name="Arrow: Right 34"/>
          <p:cNvSpPr/>
          <p:nvPr/>
        </p:nvSpPr>
        <p:spPr>
          <a:xfrm>
            <a:off x="8312844" y="3214842"/>
            <a:ext cx="779053" cy="544010"/>
          </a:xfrm>
          <a:prstGeom prst="right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nl-NL"/>
          </a:p>
        </p:txBody>
      </p:sp>
      <p:pic>
        <p:nvPicPr>
          <p:cNvPr id="36" name="Picture 8" descr="foto van KickOff Oostr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5579" y="2873858"/>
            <a:ext cx="107921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3" name="TextBox 22"/>
          <p:cNvSpPr txBox="1"/>
          <p:nvPr/>
        </p:nvSpPr>
        <p:spPr>
          <a:xfrm>
            <a:off x="5171711" y="4706613"/>
            <a:ext cx="1124026" cy="369332"/>
          </a:xfrm>
          <a:prstGeom prst="rect">
            <a:avLst/>
          </a:prstGeom>
          <a:noFill/>
        </p:spPr>
        <p:txBody>
          <a:bodyPr wrap="none" rtlCol="0">
            <a:spAutoFit/>
          </a:bodyPr>
          <a:lstStyle/>
          <a:p>
            <a:r>
              <a:rPr lang="nl-NL" dirty="0"/>
              <a:t>20 januari</a:t>
            </a:r>
          </a:p>
        </p:txBody>
      </p:sp>
      <p:pic>
        <p:nvPicPr>
          <p:cNvPr id="24" name="Picture 6" descr="foto van KickOff Oostr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486" y="5027971"/>
            <a:ext cx="1705462"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2" name="TextBox 1"/>
          <p:cNvSpPr txBox="1"/>
          <p:nvPr/>
        </p:nvSpPr>
        <p:spPr>
          <a:xfrm>
            <a:off x="6881830" y="4990643"/>
            <a:ext cx="2501026" cy="1477328"/>
          </a:xfrm>
          <a:prstGeom prst="rect">
            <a:avLst/>
          </a:prstGeom>
          <a:noFill/>
        </p:spPr>
        <p:txBody>
          <a:bodyPr wrap="square" rtlCol="0">
            <a:spAutoFit/>
          </a:bodyPr>
          <a:lstStyle/>
          <a:p>
            <a:r>
              <a:rPr lang="nl-NL" dirty="0"/>
              <a:t>Acties nog te doen: Website vullen met foto’s/ bewijsmateriaal voor de extra trofee en extra 1500,-</a:t>
            </a:r>
          </a:p>
        </p:txBody>
      </p:sp>
    </p:spTree>
    <p:extLst>
      <p:ext uri="{BB962C8B-B14F-4D97-AF65-F5344CB8AC3E}">
        <p14:creationId xmlns:p14="http://schemas.microsoft.com/office/powerpoint/2010/main" val="39145988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531" y="-118168"/>
            <a:ext cx="10515600" cy="1325563"/>
          </a:xfrm>
        </p:spPr>
        <p:txBody>
          <a:bodyPr/>
          <a:lstStyle/>
          <a:p>
            <a:r>
              <a:rPr lang="nl-NL" dirty="0"/>
              <a:t>Hoe continuïteit borgen</a:t>
            </a:r>
          </a:p>
        </p:txBody>
      </p:sp>
      <p:sp>
        <p:nvSpPr>
          <p:cNvPr id="3" name="Content Placeholder 2"/>
          <p:cNvSpPr>
            <a:spLocks noGrp="1"/>
          </p:cNvSpPr>
          <p:nvPr>
            <p:ph idx="1"/>
          </p:nvPr>
        </p:nvSpPr>
        <p:spPr>
          <a:xfrm>
            <a:off x="7182892" y="164445"/>
            <a:ext cx="4986847" cy="4351338"/>
          </a:xfrm>
        </p:spPr>
        <p:txBody>
          <a:bodyPr/>
          <a:lstStyle/>
          <a:p>
            <a:r>
              <a:rPr lang="nl-NL" dirty="0"/>
              <a:t>Jaarlijkse nieuwjaarsreceptie</a:t>
            </a:r>
          </a:p>
          <a:p>
            <a:r>
              <a:rPr lang="nl-NL" dirty="0" err="1"/>
              <a:t>Samenwerkingsaward</a:t>
            </a:r>
            <a:r>
              <a:rPr lang="nl-NL" dirty="0"/>
              <a:t> geïnstalleerd</a:t>
            </a:r>
          </a:p>
          <a:p>
            <a:r>
              <a:rPr lang="nl-NL" dirty="0"/>
              <a:t>Platform opgezet onder de vlag Dorpsraad: Huiskamerproject</a:t>
            </a:r>
          </a:p>
          <a:p>
            <a:r>
              <a:rPr lang="nl-NL" dirty="0"/>
              <a:t>Gekoppeld aan WMO Servicepunt</a:t>
            </a:r>
          </a:p>
          <a:p>
            <a:endParaRPr lang="nl-NL" dirty="0"/>
          </a:p>
        </p:txBody>
      </p:sp>
      <p:pic>
        <p:nvPicPr>
          <p:cNvPr id="4" name="Afbeelding 8" descr="ServicepuntOostrum-logo.jpg"/>
          <p:cNvPicPr/>
          <p:nvPr/>
        </p:nvPicPr>
        <p:blipFill>
          <a:blip r:embed="rId2" cstate="print"/>
          <a:stretch>
            <a:fillRect/>
          </a:stretch>
        </p:blipFill>
        <p:spPr>
          <a:xfrm>
            <a:off x="767057" y="5339965"/>
            <a:ext cx="1900275" cy="139331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14" descr="https://scontent-amt2-1.xx.fbcdn.net/v/t1.0-1/1455849_1418758011693650_2115749463_n.png?oh=716b31e1a9661eb3ab91fc5cc18466d5&amp;oe=5A40C8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199" y="3091398"/>
            <a:ext cx="1544516" cy="15445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6" name="Picture 4" descr="https://scontent-amt2-1.xx.fbcdn.net/v/t1.0-9/12107085_716635405138815_1645077168782555807_n.jpg?oh=b01e7dc290e365e4abcce0c4fb5b493b&amp;oe=5A53D52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3141" y="1517771"/>
            <a:ext cx="1674467" cy="1255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8" name="Picture 7"/>
          <p:cNvPicPr>
            <a:picLocks noChangeAspect="1"/>
          </p:cNvPicPr>
          <p:nvPr/>
        </p:nvPicPr>
        <p:blipFill>
          <a:blip r:embed="rId5"/>
          <a:stretch>
            <a:fillRect/>
          </a:stretch>
        </p:blipFill>
        <p:spPr>
          <a:xfrm>
            <a:off x="4242035" y="3336666"/>
            <a:ext cx="1869401" cy="2492534"/>
          </a:xfrm>
          <a:prstGeom prst="rect">
            <a:avLst/>
          </a:prstGeom>
        </p:spPr>
      </p:pic>
      <p:sp>
        <p:nvSpPr>
          <p:cNvPr id="9" name="Arrow: Right 8"/>
          <p:cNvSpPr/>
          <p:nvPr/>
        </p:nvSpPr>
        <p:spPr>
          <a:xfrm>
            <a:off x="2893141" y="3454065"/>
            <a:ext cx="1348894" cy="81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 name="Arrow: Right 9"/>
          <p:cNvSpPr/>
          <p:nvPr/>
        </p:nvSpPr>
        <p:spPr>
          <a:xfrm rot="10800000">
            <a:off x="2780237" y="5133196"/>
            <a:ext cx="1348894" cy="8191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11" name="Picture 10"/>
          <p:cNvPicPr/>
          <p:nvPr/>
        </p:nvPicPr>
        <p:blipFill>
          <a:blip r:embed="rId6">
            <a:extLst>
              <a:ext uri="{28A0092B-C50C-407E-A947-70E740481C1C}">
                <a14:useLocalDpi xmlns:a14="http://schemas.microsoft.com/office/drawing/2010/main" val="0"/>
              </a:ext>
            </a:extLst>
          </a:blip>
          <a:stretch>
            <a:fillRect/>
          </a:stretch>
        </p:blipFill>
        <p:spPr>
          <a:xfrm>
            <a:off x="5176735" y="1517771"/>
            <a:ext cx="1779516" cy="128645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2" descr="12107011_716630445139311_5464773025672237447_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5163" y="1422284"/>
            <a:ext cx="1440000" cy="144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3" name="TextBox 12"/>
          <p:cNvSpPr txBox="1"/>
          <p:nvPr/>
        </p:nvSpPr>
        <p:spPr>
          <a:xfrm>
            <a:off x="611979" y="4692081"/>
            <a:ext cx="3541472" cy="523220"/>
          </a:xfrm>
          <a:prstGeom prst="rect">
            <a:avLst/>
          </a:prstGeom>
          <a:noFill/>
        </p:spPr>
        <p:txBody>
          <a:bodyPr wrap="square" rtlCol="0">
            <a:spAutoFit/>
          </a:bodyPr>
          <a:lstStyle/>
          <a:p>
            <a:r>
              <a:rPr lang="nl-NL" sz="1400" dirty="0"/>
              <a:t>Eenmalige Kick Off inspiratiebijeenkomst, samenbrengen</a:t>
            </a:r>
          </a:p>
        </p:txBody>
      </p:sp>
      <p:pic>
        <p:nvPicPr>
          <p:cNvPr id="14" name="Picture 2" descr="Afbeeldingsresultaat voor check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8654" y="1304662"/>
            <a:ext cx="271272" cy="271272"/>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2780236" y="6453288"/>
            <a:ext cx="3541472" cy="307777"/>
          </a:xfrm>
          <a:prstGeom prst="rect">
            <a:avLst/>
          </a:prstGeom>
          <a:noFill/>
        </p:spPr>
        <p:txBody>
          <a:bodyPr wrap="square" rtlCol="0">
            <a:spAutoFit/>
          </a:bodyPr>
          <a:lstStyle/>
          <a:p>
            <a:r>
              <a:rPr lang="nl-NL" sz="1400" dirty="0"/>
              <a:t>Borgen via Huiskamerproject</a:t>
            </a:r>
          </a:p>
        </p:txBody>
      </p:sp>
      <p:pic>
        <p:nvPicPr>
          <p:cNvPr id="16" name="Picture 2" descr="Afbeeldingsresultaat voor check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41099" y="1321547"/>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Afbeeldingsresultaat voor check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9527" y="2966734"/>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descr="Afbeeldingsresultaat voor check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29131" y="3173030"/>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Afbeeldingsresultaat voor checkmark"/>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0516" y="5204329"/>
            <a:ext cx="271272" cy="2712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9"/>
          <a:stretch>
            <a:fillRect/>
          </a:stretch>
        </p:blipFill>
        <p:spPr>
          <a:xfrm>
            <a:off x="6200020" y="3340421"/>
            <a:ext cx="2056350" cy="3090120"/>
          </a:xfrm>
          <a:prstGeom prst="rect">
            <a:avLst/>
          </a:prstGeom>
        </p:spPr>
      </p:pic>
    </p:spTree>
    <p:extLst>
      <p:ext uri="{BB962C8B-B14F-4D97-AF65-F5344CB8AC3E}">
        <p14:creationId xmlns:p14="http://schemas.microsoft.com/office/powerpoint/2010/main" val="9792514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al 4"/>
          <p:cNvSpPr/>
          <p:nvPr/>
        </p:nvSpPr>
        <p:spPr>
          <a:xfrm>
            <a:off x="6898140" y="1494606"/>
            <a:ext cx="1105629"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a:t>Dorpsraad</a:t>
            </a:r>
          </a:p>
        </p:txBody>
      </p:sp>
      <p:sp>
        <p:nvSpPr>
          <p:cNvPr id="6" name="Ovaal 5"/>
          <p:cNvSpPr/>
          <p:nvPr/>
        </p:nvSpPr>
        <p:spPr>
          <a:xfrm>
            <a:off x="5486371" y="3143099"/>
            <a:ext cx="1033956"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OOZO</a:t>
            </a:r>
          </a:p>
        </p:txBody>
      </p:sp>
      <p:sp>
        <p:nvSpPr>
          <p:cNvPr id="7" name="Ovaal 6"/>
          <p:cNvSpPr/>
          <p:nvPr/>
        </p:nvSpPr>
        <p:spPr>
          <a:xfrm>
            <a:off x="8811212" y="4487603"/>
            <a:ext cx="974651"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err="1"/>
              <a:t>Jeugdallemans</a:t>
            </a:r>
            <a:endParaRPr lang="nl-NL" sz="1100" dirty="0"/>
          </a:p>
        </p:txBody>
      </p:sp>
      <p:sp>
        <p:nvSpPr>
          <p:cNvPr id="8" name="Ovaal 7"/>
          <p:cNvSpPr/>
          <p:nvPr/>
        </p:nvSpPr>
        <p:spPr>
          <a:xfrm>
            <a:off x="9598678" y="4259261"/>
            <a:ext cx="974651"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a:t>Kermis Comité</a:t>
            </a:r>
          </a:p>
        </p:txBody>
      </p:sp>
      <p:sp>
        <p:nvSpPr>
          <p:cNvPr id="9" name="Ovaal 8"/>
          <p:cNvSpPr/>
          <p:nvPr/>
        </p:nvSpPr>
        <p:spPr>
          <a:xfrm>
            <a:off x="7992366" y="4343573"/>
            <a:ext cx="974651" cy="40935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nl-NL" sz="1100" dirty="0"/>
              <a:t>Oranje Comité</a:t>
            </a:r>
          </a:p>
        </p:txBody>
      </p:sp>
      <p:sp>
        <p:nvSpPr>
          <p:cNvPr id="10" name="Ovaal 9"/>
          <p:cNvSpPr/>
          <p:nvPr/>
        </p:nvSpPr>
        <p:spPr>
          <a:xfrm>
            <a:off x="6492757" y="3060707"/>
            <a:ext cx="1033956" cy="4093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1100" dirty="0"/>
              <a:t>KBO</a:t>
            </a:r>
          </a:p>
        </p:txBody>
      </p:sp>
      <p:sp>
        <p:nvSpPr>
          <p:cNvPr id="11" name="Ovaal 10"/>
          <p:cNvSpPr/>
          <p:nvPr/>
        </p:nvSpPr>
        <p:spPr>
          <a:xfrm>
            <a:off x="6776327" y="4514766"/>
            <a:ext cx="1242241"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Servicepunt</a:t>
            </a:r>
          </a:p>
        </p:txBody>
      </p:sp>
      <p:sp>
        <p:nvSpPr>
          <p:cNvPr id="12" name="Ovaal 11"/>
          <p:cNvSpPr/>
          <p:nvPr/>
        </p:nvSpPr>
        <p:spPr>
          <a:xfrm>
            <a:off x="8479168" y="3072619"/>
            <a:ext cx="1033956" cy="4093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100" dirty="0"/>
              <a:t>Kerkbestuur</a:t>
            </a:r>
          </a:p>
        </p:txBody>
      </p:sp>
      <p:sp>
        <p:nvSpPr>
          <p:cNvPr id="13" name="Ovaal 12"/>
          <p:cNvSpPr/>
          <p:nvPr/>
        </p:nvSpPr>
        <p:spPr>
          <a:xfrm>
            <a:off x="5102586" y="4457457"/>
            <a:ext cx="1074770" cy="40935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nl-NL" sz="1100" dirty="0" err="1"/>
              <a:t>Ôs</a:t>
            </a:r>
            <a:r>
              <a:rPr lang="nl-NL" sz="1100" dirty="0"/>
              <a:t> gemis</a:t>
            </a:r>
          </a:p>
        </p:txBody>
      </p:sp>
      <p:sp>
        <p:nvSpPr>
          <p:cNvPr id="14" name="Ovaal 13"/>
          <p:cNvSpPr/>
          <p:nvPr/>
        </p:nvSpPr>
        <p:spPr>
          <a:xfrm>
            <a:off x="7469789" y="3060707"/>
            <a:ext cx="1033956" cy="40935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nl-NL" sz="1100" dirty="0"/>
              <a:t>Zij-Actief</a:t>
            </a:r>
          </a:p>
        </p:txBody>
      </p:sp>
      <p:sp>
        <p:nvSpPr>
          <p:cNvPr id="15" name="Ovaal 14"/>
          <p:cNvSpPr/>
          <p:nvPr/>
        </p:nvSpPr>
        <p:spPr>
          <a:xfrm>
            <a:off x="5821852" y="4277466"/>
            <a:ext cx="1242241"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Boekenkast</a:t>
            </a:r>
          </a:p>
        </p:txBody>
      </p:sp>
      <p:sp>
        <p:nvSpPr>
          <p:cNvPr id="16" name="Ovaal 15"/>
          <p:cNvSpPr/>
          <p:nvPr/>
        </p:nvSpPr>
        <p:spPr>
          <a:xfrm>
            <a:off x="9550002" y="3060707"/>
            <a:ext cx="1105629"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a:t>Dorpsraad</a:t>
            </a:r>
          </a:p>
        </p:txBody>
      </p:sp>
      <p:sp>
        <p:nvSpPr>
          <p:cNvPr id="17" name="Tekstvak 16"/>
          <p:cNvSpPr txBox="1"/>
          <p:nvPr/>
        </p:nvSpPr>
        <p:spPr>
          <a:xfrm>
            <a:off x="197533" y="763137"/>
            <a:ext cx="4432137" cy="861774"/>
          </a:xfrm>
          <a:prstGeom prst="rect">
            <a:avLst/>
          </a:prstGeom>
          <a:noFill/>
        </p:spPr>
        <p:txBody>
          <a:bodyPr wrap="square" rtlCol="0">
            <a:spAutoFit/>
          </a:bodyPr>
          <a:lstStyle/>
          <a:p>
            <a:r>
              <a:rPr lang="nl-NL" sz="1400" dirty="0"/>
              <a:t>Dorpsraad is overkoepelend orgaan</a:t>
            </a:r>
          </a:p>
          <a:p>
            <a:pPr marL="285750" indent="-285750">
              <a:buFont typeface="Arial" panose="020B0604020202020204" pitchFamily="34" charset="0"/>
              <a:buChar char="•"/>
            </a:pPr>
            <a:r>
              <a:rPr lang="nl-NL" sz="1200" dirty="0"/>
              <a:t>Stuurt</a:t>
            </a:r>
          </a:p>
          <a:p>
            <a:pPr marL="285750" indent="-285750">
              <a:buFont typeface="Arial" panose="020B0604020202020204" pitchFamily="34" charset="0"/>
              <a:buChar char="•"/>
            </a:pPr>
            <a:r>
              <a:rPr lang="nl-NL" sz="1200" dirty="0"/>
              <a:t>Verbindt </a:t>
            </a:r>
          </a:p>
          <a:p>
            <a:pPr marL="285750" indent="-285750">
              <a:buFont typeface="Arial" panose="020B0604020202020204" pitchFamily="34" charset="0"/>
              <a:buChar char="•"/>
            </a:pPr>
            <a:r>
              <a:rPr lang="nl-NL" sz="1200" dirty="0"/>
              <a:t>Verzorgd PR</a:t>
            </a:r>
          </a:p>
        </p:txBody>
      </p:sp>
      <p:sp>
        <p:nvSpPr>
          <p:cNvPr id="18" name="Tekstvak 17"/>
          <p:cNvSpPr txBox="1"/>
          <p:nvPr/>
        </p:nvSpPr>
        <p:spPr>
          <a:xfrm>
            <a:off x="173244" y="1897382"/>
            <a:ext cx="3915620" cy="1415772"/>
          </a:xfrm>
          <a:prstGeom prst="rect">
            <a:avLst/>
          </a:prstGeom>
          <a:noFill/>
        </p:spPr>
        <p:txBody>
          <a:bodyPr wrap="square" rtlCol="0">
            <a:spAutoFit/>
          </a:bodyPr>
          <a:lstStyle/>
          <a:p>
            <a:r>
              <a:rPr lang="nl-NL" sz="1400" dirty="0"/>
              <a:t>Werkgroep (afspiegeling van Oostrum):</a:t>
            </a:r>
          </a:p>
          <a:p>
            <a:pPr marL="285750" indent="-285750">
              <a:buFont typeface="Arial" panose="020B0604020202020204" pitchFamily="34" charset="0"/>
              <a:buChar char="•"/>
            </a:pPr>
            <a:r>
              <a:rPr lang="nl-NL" sz="1200" dirty="0"/>
              <a:t>werkt uit</a:t>
            </a:r>
          </a:p>
          <a:p>
            <a:pPr marL="285750" indent="-285750">
              <a:buFont typeface="Arial" panose="020B0604020202020204" pitchFamily="34" charset="0"/>
              <a:buChar char="•"/>
            </a:pPr>
            <a:r>
              <a:rPr lang="nl-NL" sz="1200" dirty="0"/>
              <a:t>Faciliteert</a:t>
            </a:r>
          </a:p>
          <a:p>
            <a:pPr marL="285750" indent="-285750">
              <a:buFont typeface="Arial" panose="020B0604020202020204" pitchFamily="34" charset="0"/>
              <a:buChar char="•"/>
            </a:pPr>
            <a:r>
              <a:rPr lang="nl-NL" sz="1200" dirty="0"/>
              <a:t>Ondersteunt</a:t>
            </a:r>
          </a:p>
          <a:p>
            <a:pPr marL="285750" lvl="0" indent="-285750">
              <a:buFont typeface="Arial" panose="020B0604020202020204" pitchFamily="34" charset="0"/>
              <a:buChar char="•"/>
            </a:pPr>
            <a:r>
              <a:rPr lang="nl-NL" sz="1200" dirty="0"/>
              <a:t>Fondswerving</a:t>
            </a:r>
          </a:p>
          <a:p>
            <a:pPr marL="285750" lvl="0" indent="-285750">
              <a:buFont typeface="Arial" panose="020B0604020202020204" pitchFamily="34" charset="0"/>
              <a:buChar char="•"/>
            </a:pPr>
            <a:r>
              <a:rPr lang="nl-NL" sz="1200" dirty="0"/>
              <a:t>Het  benaderen van potentiële initiatiefnemers</a:t>
            </a:r>
          </a:p>
          <a:p>
            <a:pPr marL="285750" indent="-285750">
              <a:buFont typeface="Arial" panose="020B0604020202020204" pitchFamily="34" charset="0"/>
              <a:buChar char="•"/>
            </a:pPr>
            <a:r>
              <a:rPr lang="nl-NL" sz="1200" dirty="0"/>
              <a:t>Voert het financiële beleid </a:t>
            </a:r>
          </a:p>
        </p:txBody>
      </p:sp>
      <p:sp>
        <p:nvSpPr>
          <p:cNvPr id="25" name="Tekstvak 24"/>
          <p:cNvSpPr txBox="1"/>
          <p:nvPr/>
        </p:nvSpPr>
        <p:spPr>
          <a:xfrm>
            <a:off x="170191" y="3628436"/>
            <a:ext cx="3723745" cy="861774"/>
          </a:xfrm>
          <a:prstGeom prst="rect">
            <a:avLst/>
          </a:prstGeom>
          <a:noFill/>
        </p:spPr>
        <p:txBody>
          <a:bodyPr wrap="square" rtlCol="0">
            <a:spAutoFit/>
          </a:bodyPr>
          <a:lstStyle/>
          <a:p>
            <a:r>
              <a:rPr lang="nl-NL" sz="1400" dirty="0"/>
              <a:t>Initiatieven:</a:t>
            </a:r>
          </a:p>
          <a:p>
            <a:pPr marL="285750" indent="-285750">
              <a:buFont typeface="Arial" panose="020B0604020202020204" pitchFamily="34" charset="0"/>
              <a:buChar char="•"/>
            </a:pPr>
            <a:r>
              <a:rPr lang="nl-NL" sz="1200" dirty="0"/>
              <a:t>Kruisbestuiving, synergie kunnen realiseren</a:t>
            </a:r>
          </a:p>
          <a:p>
            <a:pPr marL="285750" indent="-285750">
              <a:buFont typeface="Arial" panose="020B0604020202020204" pitchFamily="34" charset="0"/>
              <a:buChar char="•"/>
            </a:pPr>
            <a:r>
              <a:rPr lang="nl-NL" sz="1200" dirty="0"/>
              <a:t>Een mogelijk hulpvraag kan opleveren voor Servicepunt</a:t>
            </a:r>
          </a:p>
        </p:txBody>
      </p:sp>
      <p:sp>
        <p:nvSpPr>
          <p:cNvPr id="26" name="Gekromde pijl-omhoog 25"/>
          <p:cNvSpPr/>
          <p:nvPr/>
        </p:nvSpPr>
        <p:spPr>
          <a:xfrm>
            <a:off x="5009473" y="4946345"/>
            <a:ext cx="2357321" cy="5198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7" name="Ovaal 26"/>
          <p:cNvSpPr/>
          <p:nvPr/>
        </p:nvSpPr>
        <p:spPr>
          <a:xfrm>
            <a:off x="4190639" y="4323308"/>
            <a:ext cx="1242241"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Zondagmiddag</a:t>
            </a:r>
          </a:p>
        </p:txBody>
      </p:sp>
      <p:sp>
        <p:nvSpPr>
          <p:cNvPr id="28" name="Gekromde pijl-omhoog 27"/>
          <p:cNvSpPr/>
          <p:nvPr/>
        </p:nvSpPr>
        <p:spPr>
          <a:xfrm flipH="1">
            <a:off x="7672802" y="4946345"/>
            <a:ext cx="2209326" cy="519894"/>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29" name="Ovaal 28"/>
          <p:cNvSpPr/>
          <p:nvPr/>
        </p:nvSpPr>
        <p:spPr>
          <a:xfrm>
            <a:off x="10284783" y="4500062"/>
            <a:ext cx="1242241"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t>Biljart</a:t>
            </a:r>
          </a:p>
        </p:txBody>
      </p:sp>
      <p:sp>
        <p:nvSpPr>
          <p:cNvPr id="31" name="Pijl-rechts 30"/>
          <p:cNvSpPr/>
          <p:nvPr/>
        </p:nvSpPr>
        <p:spPr>
          <a:xfrm rot="5400000">
            <a:off x="7006151" y="2060461"/>
            <a:ext cx="534962" cy="482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Pijl-rechts 31"/>
          <p:cNvSpPr/>
          <p:nvPr/>
        </p:nvSpPr>
        <p:spPr>
          <a:xfrm rot="16200000">
            <a:off x="7435810" y="2025065"/>
            <a:ext cx="534962" cy="482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3" name="Pijl-rechts 32"/>
          <p:cNvSpPr/>
          <p:nvPr/>
        </p:nvSpPr>
        <p:spPr>
          <a:xfrm rot="5400000">
            <a:off x="7586961" y="3703398"/>
            <a:ext cx="534962" cy="482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Pijl-rechts 33"/>
          <p:cNvSpPr/>
          <p:nvPr/>
        </p:nvSpPr>
        <p:spPr>
          <a:xfrm rot="16200000">
            <a:off x="8047138" y="3699238"/>
            <a:ext cx="534962" cy="482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5" name="Pijl-rechts 34"/>
          <p:cNvSpPr/>
          <p:nvPr/>
        </p:nvSpPr>
        <p:spPr>
          <a:xfrm>
            <a:off x="6320408" y="1464257"/>
            <a:ext cx="534962" cy="48229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7" name="Rechthoek 36"/>
          <p:cNvSpPr/>
          <p:nvPr/>
        </p:nvSpPr>
        <p:spPr>
          <a:xfrm>
            <a:off x="3487871" y="5654940"/>
            <a:ext cx="8336987" cy="3083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DRAAGVLAK</a:t>
            </a:r>
          </a:p>
        </p:txBody>
      </p:sp>
      <p:sp>
        <p:nvSpPr>
          <p:cNvPr id="38" name="Ovaal 37"/>
          <p:cNvSpPr/>
          <p:nvPr/>
        </p:nvSpPr>
        <p:spPr>
          <a:xfrm>
            <a:off x="3513048" y="4478828"/>
            <a:ext cx="1033956" cy="409354"/>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nl-NL" sz="1100" dirty="0" err="1">
                <a:solidFill>
                  <a:schemeClr val="dk1"/>
                </a:solidFill>
              </a:rPr>
              <a:t>Eetpunt</a:t>
            </a:r>
            <a:endParaRPr lang="nl-NL" sz="1100" dirty="0">
              <a:solidFill>
                <a:schemeClr val="dk1"/>
              </a:solidFill>
            </a:endParaRPr>
          </a:p>
        </p:txBody>
      </p:sp>
      <p:sp>
        <p:nvSpPr>
          <p:cNvPr id="39" name="Tekstvak 38"/>
          <p:cNvSpPr txBox="1"/>
          <p:nvPr/>
        </p:nvSpPr>
        <p:spPr>
          <a:xfrm>
            <a:off x="1378248" y="18984"/>
            <a:ext cx="10076989" cy="584775"/>
          </a:xfrm>
          <a:prstGeom prst="rect">
            <a:avLst/>
          </a:prstGeom>
          <a:noFill/>
        </p:spPr>
        <p:txBody>
          <a:bodyPr wrap="none" rtlCol="0">
            <a:spAutoFit/>
          </a:bodyPr>
          <a:lstStyle/>
          <a:p>
            <a:r>
              <a:rPr lang="nl-NL" sz="3200" dirty="0"/>
              <a:t>Verbinden, Versterken, Ontmoeten, Voor en Door Oostrum </a:t>
            </a:r>
          </a:p>
        </p:txBody>
      </p:sp>
      <p:sp>
        <p:nvSpPr>
          <p:cNvPr id="42" name="Rechthoek 41"/>
          <p:cNvSpPr/>
          <p:nvPr/>
        </p:nvSpPr>
        <p:spPr>
          <a:xfrm>
            <a:off x="4270558" y="2901974"/>
            <a:ext cx="6463156" cy="739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3" name="Rechthoek 42"/>
          <p:cNvSpPr/>
          <p:nvPr/>
        </p:nvSpPr>
        <p:spPr>
          <a:xfrm>
            <a:off x="3487871" y="4223137"/>
            <a:ext cx="8250850" cy="73957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4" name="Tekstvak 43"/>
          <p:cNvSpPr txBox="1"/>
          <p:nvPr/>
        </p:nvSpPr>
        <p:spPr>
          <a:xfrm>
            <a:off x="8255354" y="5070165"/>
            <a:ext cx="1004955" cy="338554"/>
          </a:xfrm>
          <a:prstGeom prst="rect">
            <a:avLst/>
          </a:prstGeom>
          <a:noFill/>
        </p:spPr>
        <p:txBody>
          <a:bodyPr wrap="none" rtlCol="0">
            <a:spAutoFit/>
          </a:bodyPr>
          <a:lstStyle/>
          <a:p>
            <a:r>
              <a:rPr lang="nl-NL" sz="1600" dirty="0"/>
              <a:t>hulpvraag</a:t>
            </a:r>
          </a:p>
        </p:txBody>
      </p:sp>
      <p:sp>
        <p:nvSpPr>
          <p:cNvPr id="47" name="Ovaal 29"/>
          <p:cNvSpPr/>
          <p:nvPr/>
        </p:nvSpPr>
        <p:spPr>
          <a:xfrm>
            <a:off x="4348740" y="3014881"/>
            <a:ext cx="1166985" cy="4093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err="1"/>
              <a:t>Oesterham</a:t>
            </a:r>
            <a:endParaRPr lang="nl-NL" sz="1100" dirty="0"/>
          </a:p>
        </p:txBody>
      </p:sp>
      <p:sp>
        <p:nvSpPr>
          <p:cNvPr id="49" name="Ovaal 4"/>
          <p:cNvSpPr/>
          <p:nvPr/>
        </p:nvSpPr>
        <p:spPr>
          <a:xfrm>
            <a:off x="5107022" y="1494606"/>
            <a:ext cx="1105629" cy="409354"/>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nl-NL" sz="1100" dirty="0"/>
              <a:t>Kick Off</a:t>
            </a:r>
          </a:p>
        </p:txBody>
      </p:sp>
      <p:sp>
        <p:nvSpPr>
          <p:cNvPr id="46" name="Rectangle 45"/>
          <p:cNvSpPr/>
          <p:nvPr/>
        </p:nvSpPr>
        <p:spPr>
          <a:xfrm>
            <a:off x="4270558" y="2576813"/>
            <a:ext cx="6463156" cy="330726"/>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2400" dirty="0"/>
              <a:t>HUISKAMERPROJECT OOSTRUMS PLATFORM</a:t>
            </a:r>
          </a:p>
        </p:txBody>
      </p:sp>
      <p:sp>
        <p:nvSpPr>
          <p:cNvPr id="48" name="Tekstvak 43"/>
          <p:cNvSpPr txBox="1"/>
          <p:nvPr/>
        </p:nvSpPr>
        <p:spPr>
          <a:xfrm>
            <a:off x="5651894" y="5007115"/>
            <a:ext cx="1200970" cy="338554"/>
          </a:xfrm>
          <a:prstGeom prst="rect">
            <a:avLst/>
          </a:prstGeom>
          <a:noFill/>
        </p:spPr>
        <p:txBody>
          <a:bodyPr wrap="none" rtlCol="0">
            <a:spAutoFit/>
          </a:bodyPr>
          <a:lstStyle/>
          <a:p>
            <a:r>
              <a:rPr lang="nl-NL" sz="1600" dirty="0"/>
              <a:t>Hulpaanbod</a:t>
            </a:r>
          </a:p>
        </p:txBody>
      </p:sp>
    </p:spTree>
    <p:extLst>
      <p:ext uri="{BB962C8B-B14F-4D97-AF65-F5344CB8AC3E}">
        <p14:creationId xmlns:p14="http://schemas.microsoft.com/office/powerpoint/2010/main" val="3129441624"/>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3164</TotalTime>
  <Words>1723</Words>
  <Application>Microsoft Office PowerPoint</Application>
  <PresentationFormat>Widescreen</PresentationFormat>
  <Paragraphs>245</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Century Gothic</vt:lpstr>
      <vt:lpstr>Times New Roman</vt:lpstr>
      <vt:lpstr>Kantoorthema</vt:lpstr>
      <vt:lpstr>PowerPoint Presentation</vt:lpstr>
      <vt:lpstr>PowerPoint Presentation</vt:lpstr>
      <vt:lpstr>PowerPoint Presentation</vt:lpstr>
      <vt:lpstr>Ons speelveld</vt:lpstr>
      <vt:lpstr>PowerPoint Presentation</vt:lpstr>
      <vt:lpstr>PowerPoint Presentation</vt:lpstr>
      <vt:lpstr>PowerPoint Presentation</vt:lpstr>
      <vt:lpstr>Hoe continuïteit borgen</vt:lpstr>
      <vt:lpstr>PowerPoint Presentation</vt:lpstr>
      <vt:lpstr>PowerPoint Presentation</vt:lpstr>
      <vt:lpstr>“Het is allemaal ‘t zelfde”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dc:title>
  <dc:creator>Kunen, Bas</dc:creator>
  <cp:lastModifiedBy>Kunen, Bas</cp:lastModifiedBy>
  <cp:revision>56</cp:revision>
  <dcterms:created xsi:type="dcterms:W3CDTF">2016-11-14T08:43:31Z</dcterms:created>
  <dcterms:modified xsi:type="dcterms:W3CDTF">2017-12-19T22:49:20Z</dcterms:modified>
</cp:coreProperties>
</file>