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74" r:id="rId4"/>
    <p:sldId id="273" r:id="rId5"/>
    <p:sldId id="275" r:id="rId6"/>
    <p:sldId id="262" r:id="rId7"/>
    <p:sldId id="258" r:id="rId8"/>
    <p:sldId id="277" r:id="rId9"/>
    <p:sldId id="278" r:id="rId10"/>
    <p:sldId id="279" r:id="rId11"/>
    <p:sldId id="261" r:id="rId12"/>
    <p:sldId id="276" r:id="rId13"/>
    <p:sldId id="264" r:id="rId14"/>
    <p:sldId id="263" r:id="rId15"/>
    <p:sldId id="266" r:id="rId16"/>
    <p:sldId id="265" r:id="rId17"/>
    <p:sldId id="267" r:id="rId18"/>
    <p:sldId id="268" r:id="rId19"/>
    <p:sldId id="270" r:id="rId20"/>
    <p:sldId id="269" r:id="rId21"/>
    <p:sldId id="271" r:id="rId22"/>
    <p:sldId id="272" r:id="rId23"/>
    <p:sldId id="282" r:id="rId24"/>
    <p:sldId id="280" r:id="rId25"/>
    <p:sldId id="285" r:id="rId26"/>
    <p:sldId id="283" r:id="rId27"/>
    <p:sldId id="292" r:id="rId28"/>
    <p:sldId id="286" r:id="rId29"/>
    <p:sldId id="287" r:id="rId30"/>
    <p:sldId id="288" r:id="rId31"/>
    <p:sldId id="289" r:id="rId32"/>
    <p:sldId id="290" r:id="rId33"/>
    <p:sldId id="291" r:id="rId34"/>
    <p:sldId id="284" r:id="rId3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9C17-79F2-4B42-A4FD-8DD41B505676}" type="datetimeFigureOut">
              <a:rPr lang="nl-NL" smtClean="0"/>
              <a:pPr/>
              <a:t>19-1-2017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AEC0-0618-4B94-9A6D-31140D0A88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9C17-79F2-4B42-A4FD-8DD41B505676}" type="datetimeFigureOut">
              <a:rPr lang="nl-NL" smtClean="0"/>
              <a:pPr/>
              <a:t>19-1-2017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AEC0-0618-4B94-9A6D-31140D0A88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9C17-79F2-4B42-A4FD-8DD41B505676}" type="datetimeFigureOut">
              <a:rPr lang="nl-NL" smtClean="0"/>
              <a:pPr/>
              <a:t>19-1-2017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AEC0-0618-4B94-9A6D-31140D0A88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9C17-79F2-4B42-A4FD-8DD41B505676}" type="datetimeFigureOut">
              <a:rPr lang="nl-NL" smtClean="0"/>
              <a:pPr/>
              <a:t>19-1-2017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AEC0-0618-4B94-9A6D-31140D0A88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9C17-79F2-4B42-A4FD-8DD41B505676}" type="datetimeFigureOut">
              <a:rPr lang="nl-NL" smtClean="0"/>
              <a:pPr/>
              <a:t>19-1-2017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AEC0-0618-4B94-9A6D-31140D0A88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9C17-79F2-4B42-A4FD-8DD41B505676}" type="datetimeFigureOut">
              <a:rPr lang="nl-NL" smtClean="0"/>
              <a:pPr/>
              <a:t>19-1-2017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AEC0-0618-4B94-9A6D-31140D0A88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9C17-79F2-4B42-A4FD-8DD41B505676}" type="datetimeFigureOut">
              <a:rPr lang="nl-NL" smtClean="0"/>
              <a:pPr/>
              <a:t>19-1-2017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AEC0-0618-4B94-9A6D-31140D0A88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9C17-79F2-4B42-A4FD-8DD41B505676}" type="datetimeFigureOut">
              <a:rPr lang="nl-NL" smtClean="0"/>
              <a:pPr/>
              <a:t>19-1-2017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AEC0-0618-4B94-9A6D-31140D0A88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9C17-79F2-4B42-A4FD-8DD41B505676}" type="datetimeFigureOut">
              <a:rPr lang="nl-NL" smtClean="0"/>
              <a:pPr/>
              <a:t>19-1-2017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AEC0-0618-4B94-9A6D-31140D0A88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9C17-79F2-4B42-A4FD-8DD41B505676}" type="datetimeFigureOut">
              <a:rPr lang="nl-NL" smtClean="0"/>
              <a:pPr/>
              <a:t>19-1-2017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AEC0-0618-4B94-9A6D-31140D0A88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9C17-79F2-4B42-A4FD-8DD41B505676}" type="datetimeFigureOut">
              <a:rPr lang="nl-NL" smtClean="0"/>
              <a:pPr/>
              <a:t>19-1-2017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AEC0-0618-4B94-9A6D-31140D0A88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B9C17-79F2-4B42-A4FD-8DD41B505676}" type="datetimeFigureOut">
              <a:rPr lang="nl-NL" smtClean="0"/>
              <a:pPr/>
              <a:t>19-1-2017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7AEC0-0618-4B94-9A6D-31140D0A88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02630 uitwerk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132856"/>
            <a:ext cx="8208912" cy="44863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/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Buurttuin Heesterbos – Korenbocht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sz="3600" dirty="0" err="1" smtClean="0">
                <a:solidFill>
                  <a:schemeClr val="bg1"/>
                </a:solidFill>
              </a:rPr>
              <a:t>Teteringen</a:t>
            </a:r>
            <a:r>
              <a:rPr lang="nl-NL" sz="3600" dirty="0" smtClean="0">
                <a:solidFill>
                  <a:schemeClr val="bg1"/>
                </a:solidFill>
              </a:rPr>
              <a:t> – Noord Brabant</a:t>
            </a:r>
            <a:r>
              <a:rPr lang="nl-NL" sz="2700" dirty="0" smtClean="0">
                <a:solidFill>
                  <a:schemeClr val="bg1"/>
                </a:solidFill>
              </a:rPr>
              <a:t/>
            </a:r>
            <a:br>
              <a:rPr lang="nl-NL" sz="2700" dirty="0" smtClean="0">
                <a:solidFill>
                  <a:schemeClr val="bg1"/>
                </a:solidFill>
              </a:rPr>
            </a:br>
            <a:r>
              <a:rPr lang="nl-NL" sz="3600" dirty="0" smtClean="0">
                <a:solidFill>
                  <a:schemeClr val="accent6">
                    <a:lumMod val="75000"/>
                  </a:schemeClr>
                </a:solidFill>
              </a:rPr>
              <a:t>Kern met Pit – project 2017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3" descr="DSC024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2420888"/>
            <a:ext cx="5242529" cy="39318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2016: planten aan vernieuwing toe!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Tijdelijke aanduiding voor inhoud 5" descr="DSC025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5099858" cy="3823855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Tijd voor buurtbrede actie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998890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Buurtbrede inventarisatie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491064" cy="452596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Buurtbewoners Frank &amp; </a:t>
            </a:r>
            <a:r>
              <a:rPr lang="nl-NL" dirty="0" err="1" smtClean="0"/>
              <a:t>Barbe</a:t>
            </a:r>
            <a:r>
              <a:rPr lang="nl-NL" dirty="0"/>
              <a:t> </a:t>
            </a:r>
            <a:r>
              <a:rPr lang="nl-NL" dirty="0" smtClean="0"/>
              <a:t>initiatiefnemers onderhoud buurttuin;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Buurtbewoner </a:t>
            </a:r>
            <a:r>
              <a:rPr lang="nl-NL" dirty="0" err="1" smtClean="0"/>
              <a:t>Ernst-Jan</a:t>
            </a:r>
            <a:r>
              <a:rPr lang="nl-NL" dirty="0" smtClean="0"/>
              <a:t> biedt aan om nieuw beplantingsplan en tuinontwerp op te stellen;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Buurtbewoner Sven inventariseert de wensen;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Buurtbewoner </a:t>
            </a:r>
            <a:r>
              <a:rPr lang="nl-NL" dirty="0" err="1" smtClean="0"/>
              <a:t>Ernst-Jan</a:t>
            </a:r>
            <a:r>
              <a:rPr lang="nl-NL" dirty="0" smtClean="0"/>
              <a:t> gaat aan de slag en komt na enkele weken met een plan op basis van de wensen van alle buren;</a:t>
            </a:r>
            <a:endParaRPr lang="nl-N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700808"/>
            <a:ext cx="201501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Uitgebreid plan!!! Zie tafel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3816424" cy="539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3816424" cy="538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Buurtbrede inventarisatie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sz="3100" dirty="0" smtClean="0">
                <a:solidFill>
                  <a:schemeClr val="bg1"/>
                </a:solidFill>
              </a:rPr>
              <a:t>4</a:t>
            </a:r>
            <a:r>
              <a:rPr lang="nl-NL" sz="3100" baseline="30000" dirty="0" smtClean="0">
                <a:solidFill>
                  <a:schemeClr val="bg1"/>
                </a:solidFill>
              </a:rPr>
              <a:t>de</a:t>
            </a:r>
            <a:r>
              <a:rPr lang="nl-NL" sz="3100" dirty="0" smtClean="0">
                <a:solidFill>
                  <a:schemeClr val="bg1"/>
                </a:solidFill>
              </a:rPr>
              <a:t> kwartaal 2016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491064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Buurtbewoners Sven &amp; </a:t>
            </a:r>
            <a:r>
              <a:rPr lang="nl-NL" dirty="0" err="1" smtClean="0"/>
              <a:t>Ernst-Jan</a:t>
            </a:r>
            <a:r>
              <a:rPr lang="nl-NL" dirty="0" smtClean="0"/>
              <a:t> gaan </a:t>
            </a:r>
            <a:r>
              <a:rPr lang="nl-NL" b="1" dirty="0" smtClean="0"/>
              <a:t>4</a:t>
            </a:r>
            <a:r>
              <a:rPr lang="nl-NL" dirty="0" smtClean="0"/>
              <a:t> avonden langs de deuren om draagvlak plannen te </a:t>
            </a:r>
            <a:r>
              <a:rPr lang="nl-NL" dirty="0" smtClean="0"/>
              <a:t>verkennen. Plannen vooraf gemaild via centrale </a:t>
            </a:r>
            <a:r>
              <a:rPr lang="nl-NL" dirty="0" err="1" smtClean="0"/>
              <a:t>buurtmaillijst</a:t>
            </a:r>
            <a:r>
              <a:rPr lang="nl-NL" dirty="0" smtClean="0"/>
              <a:t>;</a:t>
            </a:r>
            <a:endParaRPr lang="nl-NL" dirty="0" smtClean="0"/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Plannen worden unaniem gesteund door buurt;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Buurtbewoners Sven &amp; </a:t>
            </a:r>
            <a:r>
              <a:rPr lang="nl-NL" dirty="0" err="1" smtClean="0"/>
              <a:t>Ernst-Jan</a:t>
            </a:r>
            <a:r>
              <a:rPr lang="nl-NL" dirty="0" smtClean="0"/>
              <a:t> leggen plannen voor aan de gemeente Breda;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En </a:t>
            </a:r>
            <a:r>
              <a:rPr lang="nl-NL" b="1" dirty="0" smtClean="0"/>
              <a:t>2 weken later</a:t>
            </a:r>
            <a:r>
              <a:rPr lang="nl-NL" dirty="0" smtClean="0"/>
              <a:t>: </a:t>
            </a:r>
            <a:endParaRPr lang="nl-N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700808"/>
            <a:ext cx="201501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Plantklaar maken buurttuin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sz="3100" dirty="0" smtClean="0">
                <a:solidFill>
                  <a:schemeClr val="bg1"/>
                </a:solidFill>
              </a:rPr>
              <a:t>November</a:t>
            </a:r>
            <a:r>
              <a:rPr lang="nl-NL" sz="3600" dirty="0" smtClean="0">
                <a:solidFill>
                  <a:schemeClr val="bg1"/>
                </a:solidFill>
              </a:rPr>
              <a:t> 2016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 descr="DSC0266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98486" y="1962782"/>
            <a:ext cx="3823982" cy="2867986"/>
          </a:xfrm>
        </p:spPr>
      </p:pic>
      <p:pic>
        <p:nvPicPr>
          <p:cNvPr id="6" name="Tijdelijke aanduiding voor inhoud 5" descr="DSC026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484784"/>
            <a:ext cx="4038600" cy="3028950"/>
          </a:xfrm>
        </p:spPr>
      </p:pic>
      <p:pic>
        <p:nvPicPr>
          <p:cNvPr id="7" name="Afbeelding 6" descr="DSC026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3429000"/>
            <a:ext cx="4176464" cy="3132348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Inkoop 1000 planten!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59150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Gemeente komt meteen in actie!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Met spoed zorgt </a:t>
            </a:r>
            <a:r>
              <a:rPr lang="nl-NL" dirty="0" err="1" smtClean="0"/>
              <a:t>Ernst-Jan</a:t>
            </a:r>
            <a:r>
              <a:rPr lang="nl-NL" dirty="0" smtClean="0"/>
              <a:t> voor bijna 1000 planten, we willen de eerste vorstperiode voor zijn!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De planten komen via de gemeentelijke </a:t>
            </a:r>
            <a:r>
              <a:rPr lang="nl-NL" dirty="0" smtClean="0"/>
              <a:t>kanalen en voornamelijk </a:t>
            </a:r>
            <a:r>
              <a:rPr lang="nl-NL" dirty="0" smtClean="0"/>
              <a:t>lokale </a:t>
            </a:r>
            <a:r>
              <a:rPr lang="nl-NL" dirty="0" smtClean="0"/>
              <a:t>kwekers!</a:t>
            </a:r>
            <a:endParaRPr lang="nl-NL" dirty="0" smtClean="0"/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De planten worden gekocht vanuit de eigen ‘Opgeruimd Breda’ buurtspaarpot! </a:t>
            </a:r>
          </a:p>
          <a:p>
            <a:pPr>
              <a:buFont typeface="Wingdings" pitchFamily="2" charset="2"/>
              <a:buChar char="Ø"/>
            </a:pPr>
            <a:r>
              <a:rPr lang="nl-NL" b="1" dirty="0" smtClean="0"/>
              <a:t>1 week later</a:t>
            </a:r>
            <a:r>
              <a:rPr lang="nl-NL" dirty="0" smtClean="0"/>
              <a:t>: </a:t>
            </a:r>
            <a:endParaRPr lang="nl-NL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196752"/>
            <a:ext cx="268450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Twee plantdagen – lokale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6">
                    <a:lumMod val="75000"/>
                  </a:schemeClr>
                </a:solidFill>
              </a:rPr>
              <a:t>youtube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nl-NL" dirty="0" smtClean="0">
                <a:solidFill>
                  <a:schemeClr val="bg1"/>
                </a:solidFill>
              </a:rPr>
              <a:t>hit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sz="3100" dirty="0" smtClean="0">
                <a:solidFill>
                  <a:schemeClr val="bg1"/>
                </a:solidFill>
              </a:rPr>
              <a:t>24 &amp; 25 november 2016 – zie laptop hiernaast!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4038600" cy="263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95435"/>
            <a:ext cx="4038600" cy="273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Buurttuin opnieuw in de </a:t>
            </a:r>
            <a:r>
              <a:rPr lang="nl-NL" dirty="0" err="1" smtClean="0">
                <a:solidFill>
                  <a:schemeClr val="bg1"/>
                </a:solidFill>
              </a:rPr>
              <a:t>BNDeStem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 descr="IMG-20161130-WA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340768"/>
            <a:ext cx="5495801" cy="531434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Vele handen maken licht werk!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8208912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nl-NL" dirty="0" smtClean="0"/>
              <a:t>De eerste plantdag viel op een vrijdag: ondanks dat dit een reguliere werkdag was, waren ruim 20 buurtbewoners aanwezig om het uitzetten van de vakken en de beplanting te ondersteunen;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De tweede plantdag was een invasie van buurtbewoners. Het aanplanten was een fluitje van een cent! 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Jong en oud werkt samen!</a:t>
            </a:r>
          </a:p>
          <a:p>
            <a:pPr>
              <a:buFont typeface="Wingdings" pitchFamily="2" charset="2"/>
              <a:buChar char="Ø"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endParaRPr lang="nl-NL" dirty="0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Uitgangssituatie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Tijdelijke aanduiding voor inhoud 3" descr="Kaart 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3677"/>
            <a:ext cx="8229600" cy="4379008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De eerste resultaten zijn zichtbaar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8" name="Tijdelijke aanduiding voor inhoud 7" descr="DSC027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2509" y="1981282"/>
            <a:ext cx="4992554" cy="3744416"/>
          </a:xfrm>
        </p:spPr>
      </p:pic>
      <p:pic>
        <p:nvPicPr>
          <p:cNvPr id="9" name="Tijdelijke aanduiding voor inhoud 8" descr="DSC027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340768"/>
            <a:ext cx="4038600" cy="4968552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Prijsvraag nieuwe naam buurtuin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“Het groene hart”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772816"/>
            <a:ext cx="4646066" cy="484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Prachtige start in 2016, maar doelen al bereikt?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8208912" cy="4525963"/>
          </a:xfrm>
        </p:spPr>
        <p:txBody>
          <a:bodyPr>
            <a:normAutofit lnSpcReduction="10000"/>
          </a:bodyPr>
          <a:lstStyle/>
          <a:p>
            <a:pPr lvl="0">
              <a:buNone/>
            </a:pPr>
            <a:r>
              <a:rPr lang="nl-NL" dirty="0" smtClean="0"/>
              <a:t>Doelstelling: </a:t>
            </a:r>
          </a:p>
          <a:p>
            <a:pPr lvl="0">
              <a:buNone/>
            </a:pPr>
            <a:endParaRPr lang="nl-NL" dirty="0" smtClean="0"/>
          </a:p>
          <a:p>
            <a:pPr lvl="0">
              <a:buNone/>
            </a:pP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	“Creëren van een uitnodigende speel-/buurttuin voor iedere bewoner (leeftijd 0 tot 99) met als doel het versterken van de sociale cohesie, het mogelijk maken van natuureducatie (educatie- en belevingstuin middels een biologische moestuin, plukbloemen, wilgentenen, kruidenspiraal etc.) en het inrichten van een vlinder- en 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bijvriendelijke 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siertuin.”</a:t>
            </a:r>
          </a:p>
          <a:p>
            <a:pPr>
              <a:buFont typeface="Wingdings" pitchFamily="2" charset="2"/>
              <a:buChar char="Ø"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endParaRPr lang="nl-NL" dirty="0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Een mooie start garandeert niet een succesverhaal!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88840"/>
            <a:ext cx="612457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Wanneer een succes?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8208912" cy="45259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nl-NL" dirty="0" smtClean="0"/>
              <a:t>	</a:t>
            </a:r>
          </a:p>
          <a:p>
            <a:pPr lvl="0">
              <a:buNone/>
            </a:pPr>
            <a:r>
              <a:rPr lang="nl-NL" dirty="0" smtClean="0">
                <a:solidFill>
                  <a:srgbClr val="FFC000"/>
                </a:solidFill>
              </a:rPr>
              <a:t>	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De tuinrenovatie is pas een succes als in 2017 de  brede buurtbetrokkenheid vastgehouden kan worden bij de verdere realisatie van de belevingstuin. </a:t>
            </a:r>
          </a:p>
          <a:p>
            <a:pPr lvl="0">
              <a:buNone/>
            </a:pPr>
            <a:endParaRPr lang="nl-NL" dirty="0" smtClean="0"/>
          </a:p>
          <a:p>
            <a:pPr lvl="0">
              <a:buNone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endParaRPr lang="nl-NL" dirty="0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Educatie- en belevingstuin kinderen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sz="3600" dirty="0" smtClean="0">
                <a:solidFill>
                  <a:schemeClr val="bg1"/>
                </a:solidFill>
              </a:rPr>
              <a:t>circa 100m2 - 2017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 descr="IMG_20170113_163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916832"/>
            <a:ext cx="4032448" cy="4437112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Educatie- en belevingstuin kinderen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8208912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dirty="0" smtClean="0"/>
              <a:t>Buurtbrede inventarisatie  heeft de volgende wensen opgeleverd:</a:t>
            </a:r>
          </a:p>
          <a:p>
            <a:pPr>
              <a:buNone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"wedstrijdje" kweken reuze zonnebloemen (3 meter hoog);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"wedstrijdje" kweken super pompoenen (25KG);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gemeenschappelijke moestuin (dus geen vierkante meter tuintjes)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nieuwe kerstboom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verhard paadje (hergebruik bestrating);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bloementuin (vlinders, bijen ): deels pluk, deels voor aangezicht;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fruitboompjes;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Insectenhotel;</a:t>
            </a:r>
          </a:p>
          <a:p>
            <a:pPr>
              <a:buFont typeface="Wingdings" pitchFamily="2" charset="2"/>
              <a:buChar char="Ø"/>
            </a:pPr>
            <a:r>
              <a:rPr lang="nl-NL" dirty="0" err="1" smtClean="0"/>
              <a:t>Stepstones</a:t>
            </a:r>
            <a:r>
              <a:rPr lang="nl-NL" dirty="0" smtClean="0"/>
              <a:t> (boomstamschijven).</a:t>
            </a:r>
          </a:p>
          <a:p>
            <a:pPr>
              <a:buNone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endParaRPr lang="nl-NL" dirty="0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Educatie- en belevingstuin kinderen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8208912" cy="4525963"/>
          </a:xfrm>
        </p:spPr>
        <p:txBody>
          <a:bodyPr>
            <a:normAutofit fontScale="77500" lnSpcReduction="20000"/>
          </a:bodyPr>
          <a:lstStyle/>
          <a:p>
            <a:pPr marL="0">
              <a:buNone/>
            </a:pPr>
            <a:r>
              <a:rPr lang="nl-NL" dirty="0" smtClean="0"/>
              <a:t>Groot </a:t>
            </a:r>
            <a:r>
              <a:rPr lang="nl-NL" dirty="0" smtClean="0"/>
              <a:t>animo van jong en oud  (om en nabij de 5 tot 10 gezinnen) om te participeren in de totstandkoming van de educatie- en belevingstuin kinderen.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Stand van zaken vanaf 1-1-2017:</a:t>
            </a:r>
          </a:p>
          <a:p>
            <a:pPr>
              <a:buNone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Annemarie heeft  de wensen van de kinderen inzichtelijk </a:t>
            </a:r>
            <a:r>
              <a:rPr lang="nl-NL" dirty="0" smtClean="0"/>
              <a:t>gemaakt (zie tekeningen);</a:t>
            </a:r>
            <a:endParaRPr lang="nl-NL" dirty="0" smtClean="0"/>
          </a:p>
          <a:p>
            <a:pPr>
              <a:buFont typeface="Wingdings" pitchFamily="2" charset="2"/>
              <a:buChar char="Ø"/>
            </a:pPr>
            <a:r>
              <a:rPr lang="nl-NL" dirty="0" err="1" smtClean="0"/>
              <a:t>Ernst-Jan</a:t>
            </a:r>
            <a:r>
              <a:rPr lang="nl-NL" dirty="0" smtClean="0"/>
              <a:t> heeft  in de eerste week van januari het benodigde zaad besteld;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Annemarie, </a:t>
            </a:r>
            <a:r>
              <a:rPr lang="nl-NL" dirty="0" err="1" smtClean="0"/>
              <a:t>Ernst-Jan</a:t>
            </a:r>
            <a:r>
              <a:rPr lang="nl-NL" dirty="0" smtClean="0"/>
              <a:t> en Sara hebben in de eerste week van januari een nieuwe kerstboom geplant;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Plannen in ontwikkeling: insectenhotel, verhard paadje en </a:t>
            </a:r>
            <a:r>
              <a:rPr lang="nl-NL" dirty="0" err="1" smtClean="0"/>
              <a:t>stepstones</a:t>
            </a:r>
            <a:r>
              <a:rPr lang="nl-NL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nl-NL" dirty="0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Spelen kinderen - 2017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 descr="IMG-20170112-WA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196752"/>
            <a:ext cx="3312368" cy="509318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Spelen kinderen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820891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dirty="0" smtClean="0"/>
              <a:t>Buurtbrede inventarisatie  heeft de volgende wensen opgeleverd:</a:t>
            </a:r>
          </a:p>
          <a:p>
            <a:pPr>
              <a:buNone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Wilgentenenhut;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Boombankjes voor theekransje;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Verstopplekjes.</a:t>
            </a:r>
          </a:p>
          <a:p>
            <a:pPr>
              <a:buFont typeface="Wingdings" pitchFamily="2" charset="2"/>
              <a:buChar char="Ø"/>
            </a:pPr>
            <a:endParaRPr lang="nl-NL" dirty="0" smtClean="0"/>
          </a:p>
          <a:p>
            <a:pPr marL="0">
              <a:buNone/>
            </a:pPr>
            <a:r>
              <a:rPr lang="nl-NL" dirty="0" smtClean="0"/>
              <a:t>Stand van zaken vanaf 1-1-2017: Wilgentenenhut in opbouw door buurtjes Annemarie, Ann, Ad, Wim &amp; </a:t>
            </a:r>
            <a:r>
              <a:rPr lang="nl-NL" dirty="0" err="1" smtClean="0"/>
              <a:t>Ernst-Jan</a:t>
            </a:r>
            <a:r>
              <a:rPr lang="nl-NL" dirty="0" smtClean="0"/>
              <a:t>.</a:t>
            </a:r>
            <a:endParaRPr lang="nl-NL" dirty="0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1971 tot 2013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1" name="Tijdelijke aanduiding voor inhoud 10" descr="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268760"/>
            <a:ext cx="5527362" cy="540174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Vlinder- en </a:t>
            </a:r>
            <a:r>
              <a:rPr lang="nl-NL" dirty="0" smtClean="0">
                <a:solidFill>
                  <a:schemeClr val="bg1"/>
                </a:solidFill>
              </a:rPr>
              <a:t>bijvriendelijke </a:t>
            </a:r>
            <a:r>
              <a:rPr lang="nl-NL" dirty="0" smtClean="0">
                <a:solidFill>
                  <a:schemeClr val="bg1"/>
                </a:solidFill>
              </a:rPr>
              <a:t>siertuin - 2017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Afbeelding 5" descr="DSC02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296653" y="2535995"/>
            <a:ext cx="4910733" cy="2808312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Vlinder- en </a:t>
            </a:r>
            <a:r>
              <a:rPr lang="nl-NL" dirty="0" smtClean="0">
                <a:solidFill>
                  <a:schemeClr val="bg1"/>
                </a:solidFill>
              </a:rPr>
              <a:t>bijvriendelijke </a:t>
            </a:r>
            <a:r>
              <a:rPr lang="nl-NL" dirty="0" smtClean="0">
                <a:solidFill>
                  <a:schemeClr val="bg1"/>
                </a:solidFill>
              </a:rPr>
              <a:t>siertuin - 2017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820891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dirty="0" smtClean="0"/>
              <a:t>Buurtbrede inventarisatie  heeft de volgende wensen opgeleverd:</a:t>
            </a:r>
          </a:p>
          <a:p>
            <a:pPr>
              <a:buNone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Goed onderhoudsplan;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Beheersing van het onkruid;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Minimaal 4 gezamenlijke onderhoudsdagen.</a:t>
            </a:r>
          </a:p>
          <a:p>
            <a:pPr>
              <a:buFont typeface="Wingdings" pitchFamily="2" charset="2"/>
              <a:buChar char="Ø"/>
            </a:pPr>
            <a:endParaRPr lang="nl-NL" dirty="0" smtClean="0"/>
          </a:p>
          <a:p>
            <a:pPr marL="0">
              <a:buNone/>
            </a:pPr>
            <a:r>
              <a:rPr lang="nl-NL" dirty="0" smtClean="0"/>
              <a:t>Stand van zaken vanaf 1-1-2017: </a:t>
            </a:r>
          </a:p>
          <a:p>
            <a:pPr marL="0">
              <a:buFont typeface="Wingdings" pitchFamily="2" charset="2"/>
              <a:buChar char="Ø"/>
            </a:pPr>
            <a:r>
              <a:rPr lang="nl-NL" dirty="0" smtClean="0"/>
              <a:t>Diverse buurtbewoners houden actief de tuin (blad)schoon;</a:t>
            </a:r>
          </a:p>
          <a:p>
            <a:pPr marL="0">
              <a:buFont typeface="Wingdings" pitchFamily="2" charset="2"/>
              <a:buChar char="Ø"/>
            </a:pPr>
            <a:r>
              <a:rPr lang="nl-NL" dirty="0" smtClean="0"/>
              <a:t>Nog op te stellen onderhoudsplan door </a:t>
            </a:r>
            <a:r>
              <a:rPr lang="nl-NL" dirty="0" err="1" smtClean="0"/>
              <a:t>Barbe</a:t>
            </a:r>
            <a:r>
              <a:rPr lang="nl-NL" dirty="0" smtClean="0"/>
              <a:t>, </a:t>
            </a:r>
            <a:r>
              <a:rPr lang="nl-NL" dirty="0" err="1" smtClean="0"/>
              <a:t>Ernst-Jan</a:t>
            </a:r>
            <a:r>
              <a:rPr lang="nl-NL" dirty="0" smtClean="0"/>
              <a:t>, Frank en Sven. </a:t>
            </a:r>
          </a:p>
          <a:p>
            <a:pPr marL="0">
              <a:buFont typeface="Wingdings" pitchFamily="2" charset="2"/>
              <a:buChar char="Ø"/>
            </a:pPr>
            <a:r>
              <a:rPr lang="nl-NL" dirty="0" smtClean="0"/>
              <a:t>Onderhoud door alle  buurtbewoners.</a:t>
            </a:r>
            <a:endParaRPr lang="nl-NL" dirty="0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Overige wensen - 2017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 descr="IMG_20170113_163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196752"/>
            <a:ext cx="2861620" cy="5096035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Overige wensen - 2017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820891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dirty="0" smtClean="0"/>
              <a:t>Buurtbrede inventarisatie  heeft de volgende wensen opgeleverd:</a:t>
            </a:r>
          </a:p>
          <a:p>
            <a:pPr>
              <a:buNone/>
            </a:pPr>
            <a:endParaRPr lang="nl-NL" dirty="0" smtClean="0"/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Nieuwe honden verbodbordjes; 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Bankje rondom boom;</a:t>
            </a:r>
          </a:p>
          <a:p>
            <a:pPr>
              <a:buFont typeface="Wingdings" pitchFamily="2" charset="2"/>
              <a:buChar char="Ø"/>
            </a:pPr>
            <a:r>
              <a:rPr lang="nl-NL" dirty="0" smtClean="0"/>
              <a:t>Kale oppervlakten: nieuw gras.</a:t>
            </a:r>
          </a:p>
          <a:p>
            <a:pPr>
              <a:buFont typeface="Wingdings" pitchFamily="2" charset="2"/>
              <a:buChar char="Ø"/>
            </a:pPr>
            <a:endParaRPr lang="nl-NL" dirty="0" smtClean="0"/>
          </a:p>
          <a:p>
            <a:pPr marL="0">
              <a:buNone/>
            </a:pPr>
            <a:r>
              <a:rPr lang="nl-NL" dirty="0" smtClean="0"/>
              <a:t>Stand van zaken vanaf 1-1-2017: honden verbodbordjes  </a:t>
            </a:r>
            <a:r>
              <a:rPr lang="nl-NL" dirty="0" err="1" smtClean="0"/>
              <a:t>zijnzelf</a:t>
            </a:r>
            <a:r>
              <a:rPr lang="nl-NL" dirty="0" smtClean="0"/>
              <a:t> gemaakt door Wim! </a:t>
            </a:r>
          </a:p>
          <a:p>
            <a:pPr marL="0">
              <a:buNone/>
            </a:pPr>
            <a:r>
              <a:rPr lang="nl-NL" dirty="0" smtClean="0"/>
              <a:t>Plannen in ontwikkeling voor een bankje rondom een boom, door Ad en Wim</a:t>
            </a:r>
          </a:p>
          <a:p>
            <a:pPr marL="0">
              <a:buNone/>
            </a:pPr>
            <a:r>
              <a:rPr lang="nl-NL" dirty="0" smtClean="0"/>
              <a:t>Gras zaaien in april, onderdeel onderhoudsplan. </a:t>
            </a:r>
            <a:endParaRPr lang="nl-NL" dirty="0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Aan de slag!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603258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1971 tot 2013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Tijdelijke aanduiding voor inhoud 5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3984730" cy="2592288"/>
          </a:xfrm>
        </p:spPr>
      </p:pic>
      <p:pic>
        <p:nvPicPr>
          <p:cNvPr id="7" name="Afbeelding 6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196752"/>
            <a:ext cx="3984730" cy="2592288"/>
          </a:xfrm>
          <a:prstGeom prst="rect">
            <a:avLst/>
          </a:prstGeom>
        </p:spPr>
      </p:pic>
      <p:pic>
        <p:nvPicPr>
          <p:cNvPr id="9" name="Afbeelding 8" descr="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933056"/>
            <a:ext cx="3888432" cy="2718060"/>
          </a:xfrm>
          <a:prstGeom prst="rect">
            <a:avLst/>
          </a:prstGeom>
        </p:spPr>
      </p:pic>
      <p:pic>
        <p:nvPicPr>
          <p:cNvPr id="10" name="Afbeelding 9" descr="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64142" y="4005064"/>
            <a:ext cx="4096289" cy="263137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1971 tot 2013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2" name="Afbeelding 11" descr="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4680520" cy="3181857"/>
          </a:xfrm>
          <a:prstGeom prst="rect">
            <a:avLst/>
          </a:prstGeom>
        </p:spPr>
      </p:pic>
      <p:pic>
        <p:nvPicPr>
          <p:cNvPr id="11" name="Tijdelijke aanduiding voor inhoud 10" descr="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51920" y="3284984"/>
            <a:ext cx="5076056" cy="3147182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Buurtopstand 2013: behoud groen! 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491064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/>
          </a:p>
        </p:txBody>
      </p:sp>
      <p:pic>
        <p:nvPicPr>
          <p:cNvPr id="6" name="Tijdelijke aanduiding voor inhoud 5" descr="3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268760"/>
            <a:ext cx="7056784" cy="5285237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2013: sluiten Wijkdeal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29284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2013 tot/met 2016: buurtonderhoud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 descr="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340768"/>
            <a:ext cx="3744416" cy="4992555"/>
          </a:xfrm>
        </p:spPr>
      </p:pic>
      <p:pic>
        <p:nvPicPr>
          <p:cNvPr id="6" name="Afbeelding 5" descr="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340768"/>
            <a:ext cx="3759882" cy="501317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2016 : planten aan vernieuwing toe!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8" name="Tijdelijke aanduiding voor inhoud 3" descr="DSC024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31087" y="1967391"/>
            <a:ext cx="5285699" cy="3888437"/>
          </a:xfrm>
        </p:spPr>
      </p:pic>
      <p:pic>
        <p:nvPicPr>
          <p:cNvPr id="9" name="Afbeelding 8" descr="DSC024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75195" y="1779559"/>
            <a:ext cx="5256584" cy="423498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1455</TotalTime>
  <Words>636</Words>
  <Application>Microsoft Office PowerPoint</Application>
  <PresentationFormat>Diavoorstelling (4:3)</PresentationFormat>
  <Paragraphs>102</Paragraphs>
  <Slides>34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5" baseType="lpstr">
      <vt:lpstr>Office-thema</vt:lpstr>
      <vt:lpstr> Buurttuin Heesterbos – Korenbocht Teteringen – Noord Brabant Kern met Pit – project 2017 </vt:lpstr>
      <vt:lpstr>Uitgangssituatie </vt:lpstr>
      <vt:lpstr>1971 tot 2013 </vt:lpstr>
      <vt:lpstr>1971 tot 2013 </vt:lpstr>
      <vt:lpstr>1971 tot 2013 </vt:lpstr>
      <vt:lpstr>Buurtopstand 2013: behoud groen! </vt:lpstr>
      <vt:lpstr>2013: sluiten Wijkdeal</vt:lpstr>
      <vt:lpstr>2013 tot/met 2016: buurtonderhoud</vt:lpstr>
      <vt:lpstr>2016 : planten aan vernieuwing toe!</vt:lpstr>
      <vt:lpstr>2016: planten aan vernieuwing toe!</vt:lpstr>
      <vt:lpstr>Tijd voor buurtbrede actie</vt:lpstr>
      <vt:lpstr>Buurtbrede inventarisatie</vt:lpstr>
      <vt:lpstr>Uitgebreid plan!!! Zie tafel</vt:lpstr>
      <vt:lpstr>Buurtbrede inventarisatie  4de kwartaal 2016</vt:lpstr>
      <vt:lpstr>Plantklaar maken buurttuin November 2016</vt:lpstr>
      <vt:lpstr>Inkoop 1000 planten!</vt:lpstr>
      <vt:lpstr>Twee plantdagen – lokale youtube hit 24 &amp; 25 november 2016 – zie laptop hiernaast!</vt:lpstr>
      <vt:lpstr>Buurttuin opnieuw in de BNDeStem</vt:lpstr>
      <vt:lpstr>Vele handen maken licht werk!</vt:lpstr>
      <vt:lpstr>De eerste resultaten zijn zichtbaar</vt:lpstr>
      <vt:lpstr>Prijsvraag nieuwe naam buurtuin “Het groene hart”</vt:lpstr>
      <vt:lpstr>Prachtige start in 2016, maar doelen al bereikt?</vt:lpstr>
      <vt:lpstr>Een mooie start garandeert niet een succesverhaal!</vt:lpstr>
      <vt:lpstr>Wanneer een succes?</vt:lpstr>
      <vt:lpstr>Educatie- en belevingstuin kinderen circa 100m2 - 2017 </vt:lpstr>
      <vt:lpstr>Educatie- en belevingstuin kinderen</vt:lpstr>
      <vt:lpstr>Educatie- en belevingstuin kinderen</vt:lpstr>
      <vt:lpstr>Spelen kinderen - 2017</vt:lpstr>
      <vt:lpstr>Spelen kinderen</vt:lpstr>
      <vt:lpstr>Vlinder- en bijvriendelijke siertuin - 2017</vt:lpstr>
      <vt:lpstr>Vlinder- en bijvriendelijke siertuin - 2017</vt:lpstr>
      <vt:lpstr>Overige wensen - 2017</vt:lpstr>
      <vt:lpstr>Overige wensen - 2017</vt:lpstr>
      <vt:lpstr>Aan de slag!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Ppp</dc:title>
  <dc:creator>startklaar</dc:creator>
  <cp:lastModifiedBy>startklaar</cp:lastModifiedBy>
  <cp:revision>65</cp:revision>
  <dcterms:created xsi:type="dcterms:W3CDTF">2017-01-12T19:33:58Z</dcterms:created>
  <dcterms:modified xsi:type="dcterms:W3CDTF">2017-01-19T19:45:15Z</dcterms:modified>
</cp:coreProperties>
</file>