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4" r:id="rId8"/>
    <p:sldId id="266" r:id="rId9"/>
    <p:sldId id="268" r:id="rId10"/>
    <p:sldId id="269" r:id="rId11"/>
    <p:sldId id="270" r:id="rId12"/>
    <p:sldId id="265" r:id="rId13"/>
    <p:sldId id="261" r:id="rId14"/>
    <p:sldId id="273" r:id="rId15"/>
    <p:sldId id="272" r:id="rId16"/>
    <p:sldId id="275" r:id="rId17"/>
    <p:sldId id="274" r:id="rId18"/>
    <p:sldId id="276" r:id="rId19"/>
    <p:sldId id="271" r:id="rId20"/>
    <p:sldId id="277" r:id="rId21"/>
    <p:sldId id="279" r:id="rId2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DDDDDD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52" autoAdjust="0"/>
  </p:normalViewPr>
  <p:slideViewPr>
    <p:cSldViewPr>
      <p:cViewPr varScale="1">
        <p:scale>
          <a:sx n="82" d="100"/>
          <a:sy n="82" d="100"/>
        </p:scale>
        <p:origin x="60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AF7C8-5759-439D-9A0F-8F06F4EECBD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68479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34F79-BCBA-4305-82A5-F2ABB4C1001A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5940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06E0C-5867-4EBD-BBFB-4A6582003A4B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62057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361B-C630-4BA3-9C8C-CE12AD588604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19860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94CED-82AB-4108-9B19-847D03AA70E7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63609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FEAD-55E6-422B-8F5E-DF0C84F0A841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5400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AFFE-942D-4A3F-853C-C7FDADD5B3FE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172619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A9877-3561-4C69-AB96-06E51B733C4B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345644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DA742-5C8A-4C1C-9FB2-1C6908348CE0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56149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61AD0-CA99-4DC7-B529-A3220F3273F7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85954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F3EA4-B8F8-41BE-A5ED-0F3E5828E7B2}" type="slidenum">
              <a:rPr lang="es-ES" altLang="nl-NL"/>
              <a:pPr/>
              <a:t>‹nr.›</a:t>
            </a:fld>
            <a:endParaRPr lang="es-ES" altLang="nl-NL"/>
          </a:p>
        </p:txBody>
      </p:sp>
    </p:spTree>
    <p:extLst>
      <p:ext uri="{BB962C8B-B14F-4D97-AF65-F5344CB8AC3E}">
        <p14:creationId xmlns:p14="http://schemas.microsoft.com/office/powerpoint/2010/main" val="229419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NL"/>
              <a:t>Haga clic para modificar el estilo de texto del patrón</a:t>
            </a:r>
          </a:p>
          <a:p>
            <a:pPr lvl="1"/>
            <a:r>
              <a:rPr lang="es-ES" altLang="nl-NL"/>
              <a:t>Segundo nivel</a:t>
            </a:r>
          </a:p>
          <a:p>
            <a:pPr lvl="2"/>
            <a:r>
              <a:rPr lang="es-ES" altLang="nl-NL"/>
              <a:t>Tercer nivel</a:t>
            </a:r>
          </a:p>
          <a:p>
            <a:pPr lvl="3"/>
            <a:r>
              <a:rPr lang="es-ES" altLang="nl-NL"/>
              <a:t>Cuarto nivel</a:t>
            </a:r>
          </a:p>
          <a:p>
            <a:pPr lvl="4"/>
            <a:r>
              <a:rPr lang="es-ES" altLang="nl-N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201AE8-3149-4062-92F3-D8989C07DE4C}" type="slidenum">
              <a:rPr lang="es-ES" altLang="nl-NL"/>
              <a:pPr/>
              <a:t>‹nr.›</a:t>
            </a:fld>
            <a:endParaRPr lang="es-E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10" Type="http://schemas.openxmlformats.org/officeDocument/2006/relationships/image" Target="../media/image38.jpg"/><Relationship Id="rId4" Type="http://schemas.openxmlformats.org/officeDocument/2006/relationships/image" Target="../media/image32.jpeg"/><Relationship Id="rId9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 anchor="ctr"/>
          <a:lstStyle/>
          <a:p>
            <a:r>
              <a:rPr lang="es-UY" altLang="nl-NL" sz="4400">
                <a:solidFill>
                  <a:schemeClr val="tx1"/>
                </a:solidFill>
              </a:rPr>
              <a:t>TITLE</a:t>
            </a:r>
            <a:endParaRPr lang="es-ES" altLang="nl-NL" sz="440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9512" y="5971927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Er</a:t>
            </a:r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 is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een</a:t>
            </a:r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kruidig</a:t>
            </a:r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idee</a:t>
            </a:r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geboren</a:t>
            </a:r>
            <a:endParaRPr lang="nl-NL" sz="4400" dirty="0">
              <a:solidFill>
                <a:srgbClr val="DDDDDD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6632"/>
            <a:ext cx="8804028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Mogelijke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thema’s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tijdens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open-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dagen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Ontmoet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middeleeuwse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geneesheer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Munt. De thee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geeft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verlichting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bij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verkoudheid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Hartgespan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hartversterkend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middel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Gevlekte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ooievaarsbek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Werkt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bloedstolpend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</a:p>
          <a:p>
            <a:pPr lvl="2"/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Braakwortelspirea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Laxerend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 en </a:t>
            </a:r>
            <a:r>
              <a:rPr lang="en-US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slijmoplossend</a:t>
            </a:r>
            <a:r>
              <a:rPr lang="en-US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  <a:r>
              <a:rPr lang="nl-NL" dirty="0"/>
              <a:t> </a:t>
            </a:r>
          </a:p>
          <a:p>
            <a:pPr lvl="2"/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895" r="20000" b="1222"/>
          <a:stretch/>
        </p:blipFill>
        <p:spPr>
          <a:xfrm>
            <a:off x="5148063" y="3573016"/>
            <a:ext cx="3125995" cy="2592288"/>
          </a:xfrm>
          <a:prstGeom prst="rect">
            <a:avLst/>
          </a:prstGeom>
        </p:spPr>
      </p:pic>
      <p:pic>
        <p:nvPicPr>
          <p:cNvPr id="1026" name="Picture 2" descr="https://moestuinwijf.files.wordpress.com/2016/01/dsf0947.jpg?w=10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1969583" cy="14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4"/>
          <a:stretch/>
        </p:blipFill>
        <p:spPr>
          <a:xfrm>
            <a:off x="2267744" y="3077627"/>
            <a:ext cx="1656184" cy="147125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r="28850"/>
          <a:stretch/>
        </p:blipFill>
        <p:spPr>
          <a:xfrm>
            <a:off x="3978447" y="3068960"/>
            <a:ext cx="936517" cy="1477187"/>
          </a:xfrm>
          <a:prstGeom prst="rect">
            <a:avLst/>
          </a:prstGeom>
        </p:spPr>
      </p:pic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630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r="27926"/>
          <a:stretch/>
        </p:blipFill>
        <p:spPr>
          <a:xfrm>
            <a:off x="4378496" y="3068960"/>
            <a:ext cx="769568" cy="150516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1" b="10101"/>
          <a:stretch/>
        </p:blipFill>
        <p:spPr>
          <a:xfrm>
            <a:off x="2266156" y="3068960"/>
            <a:ext cx="1979712" cy="1467643"/>
          </a:xfrm>
          <a:prstGeom prst="rect">
            <a:avLst/>
          </a:prstGeom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6632"/>
            <a:ext cx="8804028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Mogelijke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thema’s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tijdens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open-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dagen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Schoonheid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en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verzorgende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tips van de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Jonkvrouwe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Citroenverbena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Voor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parfum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Heemst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 Ingredient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voor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handcreme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Rozemarijn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lavendel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Heerlijk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in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badolie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  <a:r>
              <a:rPr lang="nl-NL" dirty="0"/>
              <a:t> </a:t>
            </a:r>
            <a:endParaRPr lang="nl-NL" sz="2800" dirty="0"/>
          </a:p>
          <a:p>
            <a:pPr lvl="2"/>
            <a:r>
              <a:rPr lang="nl-NL" dirty="0"/>
              <a:t> </a:t>
            </a:r>
          </a:p>
          <a:p>
            <a:pPr lvl="2"/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5" y="3501008"/>
            <a:ext cx="1994880" cy="29302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2" t="4568" r="30251" b="2751"/>
          <a:stretch/>
        </p:blipFill>
        <p:spPr>
          <a:xfrm rot="18369855">
            <a:off x="4507391" y="3738432"/>
            <a:ext cx="1224136" cy="367240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7"/>
          <a:stretch/>
        </p:blipFill>
        <p:spPr>
          <a:xfrm>
            <a:off x="224099" y="3068960"/>
            <a:ext cx="1971637" cy="14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5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Als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dit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idee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goed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valt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dan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kunnen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we het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verder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uitwerken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484" y="763524"/>
            <a:ext cx="9144000" cy="60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912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5112568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Brainen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5W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denken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Waarom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, is al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beantwoord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in de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inleiding</a:t>
            </a:r>
            <a:endParaRPr lang="en-US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Waar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,</a:t>
            </a: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komt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tuin</a:t>
            </a:r>
            <a:endParaRPr lang="en-US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Wat,</a:t>
            </a: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moet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er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aangepast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worden</a:t>
            </a:r>
            <a:endParaRPr lang="en-US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kan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er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tegen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zitten</a:t>
            </a:r>
            <a:endParaRPr lang="en-US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hebben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we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allemaal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nodig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voor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zo’n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tuin</a:t>
            </a:r>
            <a:endParaRPr lang="en-US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zijn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kosten</a:t>
            </a:r>
            <a:endParaRPr lang="nl-NL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Wanneer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,</a:t>
            </a:r>
          </a:p>
          <a:p>
            <a:pPr lvl="2"/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planning</a:t>
            </a:r>
            <a:endParaRPr lang="nl-NL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Wie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,</a:t>
            </a: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doet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er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aan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mee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. Wat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houdt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het in</a:t>
            </a:r>
          </a:p>
          <a:p>
            <a:pPr lvl="2"/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Buurtbewoners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sz="18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Soutingleden</a:t>
            </a:r>
            <a:r>
              <a:rPr lang="en-US" altLang="nl-NL" sz="1800" dirty="0">
                <a:solidFill>
                  <a:srgbClr val="006600"/>
                </a:solidFill>
                <a:latin typeface="Bookman Old Style" panose="02050604050505020204" pitchFamily="18" charset="0"/>
              </a:rPr>
              <a:t> en IVN.</a:t>
            </a:r>
            <a:endParaRPr lang="en-US" altLang="nl-NL" sz="12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endParaRPr lang="en-US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48680"/>
            <a:ext cx="1988178" cy="249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11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Waar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8203" y="715644"/>
            <a:ext cx="8584954" cy="4829036"/>
          </a:xfrm>
          <a:prstGeom prst="rect">
            <a:avLst/>
          </a:prstGeom>
          <a:ln w="63500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softEdge rad="31750"/>
          </a:effectLst>
        </p:spPr>
      </p:pic>
      <p:grpSp>
        <p:nvGrpSpPr>
          <p:cNvPr id="52230" name="Groep 52229"/>
          <p:cNvGrpSpPr/>
          <p:nvPr/>
        </p:nvGrpSpPr>
        <p:grpSpPr>
          <a:xfrm>
            <a:off x="1905419" y="1726912"/>
            <a:ext cx="4610589" cy="3496819"/>
            <a:chOff x="1905419" y="1726912"/>
            <a:chExt cx="4610589" cy="3496819"/>
          </a:xfrm>
        </p:grpSpPr>
        <p:sp>
          <p:nvSpPr>
            <p:cNvPr id="28" name="Rechthoek 27"/>
            <p:cNvSpPr/>
            <p:nvPr/>
          </p:nvSpPr>
          <p:spPr>
            <a:xfrm rot="17973476">
              <a:off x="5692511" y="4354052"/>
              <a:ext cx="1037427" cy="35389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2229" name="Groep 52228"/>
            <p:cNvGrpSpPr/>
            <p:nvPr/>
          </p:nvGrpSpPr>
          <p:grpSpPr>
            <a:xfrm>
              <a:off x="1905419" y="1726912"/>
              <a:ext cx="4610589" cy="3496819"/>
              <a:chOff x="1905419" y="1726912"/>
              <a:chExt cx="4610589" cy="3496819"/>
            </a:xfrm>
          </p:grpSpPr>
          <p:sp>
            <p:nvSpPr>
              <p:cNvPr id="24" name="Rechthoek 23"/>
              <p:cNvSpPr/>
              <p:nvPr/>
            </p:nvSpPr>
            <p:spPr>
              <a:xfrm rot="17973476">
                <a:off x="3170492" y="3304323"/>
                <a:ext cx="2174468" cy="327054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0" name="Rechthoek 29"/>
              <p:cNvSpPr/>
              <p:nvPr/>
            </p:nvSpPr>
            <p:spPr>
              <a:xfrm rot="1705271">
                <a:off x="1987053" y="4262593"/>
                <a:ext cx="3321210" cy="189855"/>
              </a:xfrm>
              <a:prstGeom prst="rect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grpSp>
            <p:nvGrpSpPr>
              <p:cNvPr id="52228" name="Groep 52227"/>
              <p:cNvGrpSpPr/>
              <p:nvPr/>
            </p:nvGrpSpPr>
            <p:grpSpPr>
              <a:xfrm>
                <a:off x="1905419" y="1726912"/>
                <a:ext cx="4610589" cy="3496819"/>
                <a:chOff x="1986804" y="1775729"/>
                <a:chExt cx="4610589" cy="3496819"/>
              </a:xfrm>
            </p:grpSpPr>
            <p:sp>
              <p:nvSpPr>
                <p:cNvPr id="22" name="Rechthoek 21"/>
                <p:cNvSpPr/>
                <p:nvPr/>
              </p:nvSpPr>
              <p:spPr>
                <a:xfrm rot="1705271">
                  <a:off x="2448293" y="3377637"/>
                  <a:ext cx="3692232" cy="327054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5" name="Rechthoek 24"/>
                <p:cNvSpPr/>
                <p:nvPr/>
              </p:nvSpPr>
              <p:spPr>
                <a:xfrm rot="17973476">
                  <a:off x="4659400" y="4072783"/>
                  <a:ext cx="2045636" cy="353894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6" name="Rechthoek 25"/>
                <p:cNvSpPr/>
                <p:nvPr/>
              </p:nvSpPr>
              <p:spPr>
                <a:xfrm rot="17973476">
                  <a:off x="5094408" y="4117906"/>
                  <a:ext cx="1572491" cy="353894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27" name="Rechthoek 26"/>
                <p:cNvSpPr/>
                <p:nvPr/>
              </p:nvSpPr>
              <p:spPr>
                <a:xfrm rot="17973476">
                  <a:off x="5369483" y="4243995"/>
                  <a:ext cx="1336529" cy="353894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pic>
              <p:nvPicPr>
                <p:cNvPr id="21" name="Afbeelding 2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137" t="21919" r="3689" b="28267"/>
                <a:stretch/>
              </p:blipFill>
              <p:spPr>
                <a:xfrm rot="7089654">
                  <a:off x="5877313" y="4416215"/>
                  <a:ext cx="1008112" cy="432048"/>
                </a:xfrm>
                <a:prstGeom prst="rect">
                  <a:avLst/>
                </a:prstGeom>
              </p:spPr>
            </p:pic>
            <p:sp>
              <p:nvSpPr>
                <p:cNvPr id="29" name="Rechthoek 28"/>
                <p:cNvSpPr/>
                <p:nvPr/>
              </p:nvSpPr>
              <p:spPr>
                <a:xfrm rot="17973476">
                  <a:off x="1663485" y="2656291"/>
                  <a:ext cx="2088177" cy="327054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1" name="Rechthoek 30"/>
                <p:cNvSpPr/>
                <p:nvPr/>
              </p:nvSpPr>
              <p:spPr>
                <a:xfrm rot="1705271">
                  <a:off x="3033439" y="2471262"/>
                  <a:ext cx="3210283" cy="189855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2" name="Rechthoek 31"/>
                <p:cNvSpPr/>
                <p:nvPr/>
              </p:nvSpPr>
              <p:spPr>
                <a:xfrm rot="1705271">
                  <a:off x="1986804" y="4191025"/>
                  <a:ext cx="3023185" cy="189855"/>
                </a:xfrm>
                <a:prstGeom prst="rect">
                  <a:avLst/>
                </a:prstGeom>
                <a:blipFill dpi="0" rotWithShape="1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</p:grpSp>
      </p:grpSp>
      <p:grpSp>
        <p:nvGrpSpPr>
          <p:cNvPr id="52225" name="Groep 52224"/>
          <p:cNvGrpSpPr/>
          <p:nvPr/>
        </p:nvGrpSpPr>
        <p:grpSpPr>
          <a:xfrm>
            <a:off x="2644973" y="2294871"/>
            <a:ext cx="3126957" cy="2437226"/>
            <a:chOff x="2644973" y="2294871"/>
            <a:chExt cx="3126957" cy="2437226"/>
          </a:xfrm>
        </p:grpSpPr>
        <p:sp>
          <p:nvSpPr>
            <p:cNvPr id="4" name="Rechthoek 3"/>
            <p:cNvSpPr/>
            <p:nvPr/>
          </p:nvSpPr>
          <p:spPr>
            <a:xfrm rot="1729998">
              <a:off x="3182765" y="2294871"/>
              <a:ext cx="1129601" cy="65995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 rot="1729998">
              <a:off x="4642329" y="3095056"/>
              <a:ext cx="1129601" cy="659952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hthoek 18"/>
            <p:cNvSpPr/>
            <p:nvPr/>
          </p:nvSpPr>
          <p:spPr>
            <a:xfrm rot="1729998">
              <a:off x="2644973" y="3271960"/>
              <a:ext cx="1129601" cy="659952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hthoek 19"/>
            <p:cNvSpPr/>
            <p:nvPr/>
          </p:nvSpPr>
          <p:spPr>
            <a:xfrm rot="1729998">
              <a:off x="4104537" y="4072145"/>
              <a:ext cx="1129601" cy="659952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  <a:ln w="50800">
              <a:solidFill>
                <a:srgbClr val="663300">
                  <a:alpha val="9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Ovaal 7"/>
            <p:cNvSpPr/>
            <p:nvPr/>
          </p:nvSpPr>
          <p:spPr>
            <a:xfrm rot="1729998">
              <a:off x="4098402" y="3358208"/>
              <a:ext cx="290168" cy="265356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19050"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045920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</a:t>
            </a:r>
          </a:p>
          <a:p>
            <a:pPr lvl="1"/>
            <a:r>
              <a:rPr lang="nl-NL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Moet er aangepast worden</a:t>
            </a:r>
          </a:p>
          <a:p>
            <a:pPr lvl="2"/>
            <a:r>
              <a:rPr lang="nl-NL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Egaliseren van de grond</a:t>
            </a:r>
          </a:p>
          <a:p>
            <a:pPr lvl="2"/>
            <a:r>
              <a:rPr lang="nl-NL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In overleg met de eigenaar. Voorwaarde ruïne moet ruïne blijven</a:t>
            </a: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3" descr="2016-05-04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7"/>
          <a:stretch/>
        </p:blipFill>
        <p:spPr bwMode="auto">
          <a:xfrm>
            <a:off x="2673440" y="1844824"/>
            <a:ext cx="52158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3754577" y="3284984"/>
            <a:ext cx="1655533" cy="683383"/>
            <a:chOff x="4006280" y="2403647"/>
            <a:chExt cx="1655533" cy="683383"/>
          </a:xfrm>
        </p:grpSpPr>
        <p:sp>
          <p:nvSpPr>
            <p:cNvPr id="9" name="PIJL-RECHTS 8"/>
            <p:cNvSpPr/>
            <p:nvPr/>
          </p:nvSpPr>
          <p:spPr>
            <a:xfrm rot="19730342">
              <a:off x="4006280" y="2403647"/>
              <a:ext cx="576064" cy="2022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PIJL-RECHTS 10"/>
            <p:cNvSpPr/>
            <p:nvPr/>
          </p:nvSpPr>
          <p:spPr>
            <a:xfrm rot="18360146">
              <a:off x="4568358" y="2697863"/>
              <a:ext cx="576064" cy="2022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PIJL-RECHTS 11"/>
            <p:cNvSpPr/>
            <p:nvPr/>
          </p:nvSpPr>
          <p:spPr>
            <a:xfrm rot="16484291">
              <a:off x="5272646" y="2682142"/>
              <a:ext cx="576064" cy="20227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18973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</a:t>
            </a:r>
          </a:p>
          <a:p>
            <a:pPr lvl="1"/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Kan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er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tegen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zitten</a:t>
            </a:r>
            <a:endParaRPr lang="en-US" altLang="nl-NL" sz="20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Onkruid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onderhoud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, water</a:t>
            </a: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67744" y="1412776"/>
            <a:ext cx="5431640" cy="30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718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</a:t>
            </a:r>
          </a:p>
          <a:p>
            <a:pPr lvl="1"/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Hebben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we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allemaal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nodig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voor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zo’n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tuin</a:t>
            </a:r>
            <a:endParaRPr lang="en-US" altLang="nl-NL" sz="20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Gereedschap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; hark,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schop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gieter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kruiwagen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Planten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Watervoorziening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Borderrand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Grond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Mest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(Water)ornament</a:t>
            </a: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Worteldoek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Grind</a:t>
            </a:r>
          </a:p>
          <a:p>
            <a:pPr lvl="2"/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marL="914400" lvl="2" indent="0">
              <a:buNone/>
            </a:pPr>
            <a:endParaRPr lang="nl-NL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36684"/>
            <a:ext cx="4332669" cy="32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53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zijn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kosten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Opstellen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van </a:t>
            </a:r>
            <a:r>
              <a:rPr lang="en-US" altLang="nl-NL" sz="20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</a:t>
            </a:r>
            <a:r>
              <a:rPr lang="en-US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 budget.</a:t>
            </a: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Eenmalige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investering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Jaarlijkse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kosten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Eventueel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landelijke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acties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of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subsidiemogelijkheden</a:t>
            </a:r>
            <a:r>
              <a:rPr lang="en-US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bekijken</a:t>
            </a:r>
            <a:endParaRPr lang="en-US" altLang="nl-NL" sz="16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47" y="2204864"/>
            <a:ext cx="4536504" cy="2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446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Wanneer</a:t>
            </a:r>
          </a:p>
          <a:p>
            <a:pPr lvl="1"/>
            <a:r>
              <a:rPr lang="nl-NL" altLang="nl-NL" sz="2000" dirty="0">
                <a:solidFill>
                  <a:srgbClr val="006600"/>
                </a:solidFill>
                <a:latin typeface="Bookman Old Style" panose="02050604050505020204" pitchFamily="18" charset="0"/>
              </a:rPr>
              <a:t>Planning maken</a:t>
            </a:r>
          </a:p>
          <a:p>
            <a:pPr lvl="2"/>
            <a:r>
              <a:rPr lang="nl-NL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Voorleggen aan Stichting Erfgoed Stein</a:t>
            </a:r>
          </a:p>
          <a:p>
            <a:pPr lvl="2"/>
            <a:r>
              <a:rPr lang="nl-NL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Voorleggen aan Limburg Landschap, </a:t>
            </a:r>
            <a:r>
              <a:rPr lang="nl-NL" altLang="nl-NL" sz="1600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Eigennaar</a:t>
            </a:r>
            <a:r>
              <a:rPr lang="nl-NL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 van de locatie</a:t>
            </a:r>
          </a:p>
          <a:p>
            <a:pPr lvl="2"/>
            <a:r>
              <a:rPr lang="nl-NL" altLang="nl-NL" sz="1600" dirty="0">
                <a:solidFill>
                  <a:srgbClr val="006600"/>
                </a:solidFill>
                <a:latin typeface="Bookman Old Style" panose="02050604050505020204" pitchFamily="18" charset="0"/>
              </a:rPr>
              <a:t>Mogelijk expertise opvragen bij IVN</a:t>
            </a: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92" y="2276872"/>
            <a:ext cx="4873084" cy="22322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26" y="4642595"/>
            <a:ext cx="1646169" cy="111939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852" y="4509120"/>
            <a:ext cx="15567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33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Middeleeuwse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Kruidentuin</a:t>
            </a:r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4" descr="plattegrond%20ruine%20(417%20x%2060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5" y="1043169"/>
            <a:ext cx="2186125" cy="318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t="8300" r="6236" b="-1925"/>
          <a:stretch/>
        </p:blipFill>
        <p:spPr>
          <a:xfrm>
            <a:off x="3203848" y="1043169"/>
            <a:ext cx="4913455" cy="32489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Wie doet er mee ?</a:t>
            </a:r>
          </a:p>
          <a:p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 houdt het in ?</a:t>
            </a:r>
          </a:p>
          <a:p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De kasteelgidsen zijn in ieder geval enthousiast. </a:t>
            </a:r>
          </a:p>
          <a:p>
            <a:pPr marL="914400" lvl="2" indent="0">
              <a:buNone/>
            </a:pPr>
            <a:endParaRPr lang="nl-NL" altLang="nl-NL" sz="1800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/>
          <a:stretch/>
        </p:blipFill>
        <p:spPr>
          <a:xfrm>
            <a:off x="35496" y="1916832"/>
            <a:ext cx="9209242" cy="49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3461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470025"/>
          </a:xfrm>
        </p:spPr>
        <p:txBody>
          <a:bodyPr anchor="ctr"/>
          <a:lstStyle/>
          <a:p>
            <a:r>
              <a:rPr lang="es-UY" altLang="nl-NL" sz="4400">
                <a:solidFill>
                  <a:schemeClr val="tx1"/>
                </a:solidFill>
              </a:rPr>
              <a:t>TITLE</a:t>
            </a:r>
            <a:endParaRPr lang="es-ES" altLang="nl-NL" sz="440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18"/>
            <a:ext cx="9144000" cy="68580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3085"/>
          <a:stretch/>
        </p:blipFill>
        <p:spPr>
          <a:xfrm>
            <a:off x="0" y="323338"/>
            <a:ext cx="9144001" cy="652534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79512" y="5971927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Op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naar</a:t>
            </a:r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 de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volgende</a:t>
            </a:r>
            <a:r>
              <a:rPr lang="en-US" sz="4400" dirty="0">
                <a:solidFill>
                  <a:srgbClr val="DDDDDD"/>
                </a:solidFill>
                <a:latin typeface="Bookman Old Style" panose="02050604050505020204" pitchFamily="18" charset="0"/>
              </a:rPr>
              <a:t> </a:t>
            </a:r>
            <a:r>
              <a:rPr lang="en-US" sz="4400" dirty="0" err="1">
                <a:solidFill>
                  <a:srgbClr val="DDDDDD"/>
                </a:solidFill>
                <a:latin typeface="Bookman Old Style" panose="02050604050505020204" pitchFamily="18" charset="0"/>
              </a:rPr>
              <a:t>groeifase</a:t>
            </a:r>
            <a:endParaRPr lang="nl-NL" sz="4400" dirty="0">
              <a:solidFill>
                <a:srgbClr val="DDDDDD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621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Middeleeuwse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Kruidentuin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belangrijke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plaats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in het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dagelijkse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leven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met name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bij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de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kloosterlingen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8975"/>
          <a:stretch/>
        </p:blipFill>
        <p:spPr>
          <a:xfrm>
            <a:off x="3702628" y="2204864"/>
            <a:ext cx="45417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26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Kenmerken</a:t>
            </a:r>
          </a:p>
          <a:p>
            <a:pPr lvl="1"/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(Water)ornament als middelpunt</a:t>
            </a:r>
          </a:p>
          <a:p>
            <a:pPr lvl="1"/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Afgebakende plantbedden</a:t>
            </a:r>
          </a:p>
          <a:p>
            <a:pPr lvl="1"/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2016-04-27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07234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2016-04-29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1" y="2207219"/>
            <a:ext cx="3046633" cy="23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85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4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Vakken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met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planten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Water,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vuur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aarde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en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lucht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Geneesmiddelen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</a:t>
            </a: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Verfplanten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Keukenkruiden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Cosmetische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kruiden</a:t>
            </a:r>
            <a:r>
              <a:rPr lang="nl-NL" dirty="0"/>
              <a:t> </a:t>
            </a:r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24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(Water)ornament</a:t>
            </a: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Bron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des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levens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Heilig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middelpunt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Herkomst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van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leven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marL="457200" lvl="1" indent="0">
              <a:buNone/>
            </a:pP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4" b="21045"/>
          <a:stretch/>
        </p:blipFill>
        <p:spPr>
          <a:xfrm>
            <a:off x="3995936" y="2574089"/>
            <a:ext cx="3876623" cy="301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72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260648"/>
            <a:ext cx="8559057" cy="4525963"/>
          </a:xfrm>
        </p:spPr>
        <p:txBody>
          <a:bodyPr/>
          <a:lstStyle/>
          <a:p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Wat kan zo’n tuin ons bieden</a:t>
            </a:r>
          </a:p>
          <a:p>
            <a:pPr lvl="1"/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Extra blikvanger, aanvulling aan onze ruïne </a:t>
            </a:r>
          </a:p>
          <a:p>
            <a:pPr lvl="1"/>
            <a:r>
              <a:rPr lang="nl-NL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Basis voor thema’s tijdens opendagen</a:t>
            </a:r>
          </a:p>
          <a:p>
            <a:pPr lvl="1"/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Extra input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voor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Facebook en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Euleteul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nieuw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boek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??</a:t>
            </a:r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153" y="2852936"/>
            <a:ext cx="394821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62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496944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Mogelijke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thema’s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tijdens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open-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dagen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Verfmaken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Geel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 met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gele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kamille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saffloer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of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smeerwortel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Rood met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slangenkruid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en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saffloer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Blauw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of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groen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met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wede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en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vrouwemantel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marL="914400" lvl="2" indent="0">
              <a:buNone/>
            </a:pPr>
            <a:r>
              <a:rPr lang="nl-NL" dirty="0"/>
              <a:t> </a:t>
            </a:r>
          </a:p>
          <a:p>
            <a:pPr lvl="2"/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81128"/>
            <a:ext cx="2160240" cy="17281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r="10689" b="7664"/>
          <a:stretch/>
        </p:blipFill>
        <p:spPr>
          <a:xfrm>
            <a:off x="323528" y="2852936"/>
            <a:ext cx="1800200" cy="15856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96" y="2852935"/>
            <a:ext cx="2114172" cy="15856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5"/>
            <a:ext cx="1189223" cy="15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4664"/>
            <a:ext cx="8496944" cy="4525963"/>
          </a:xfrm>
        </p:spPr>
        <p:txBody>
          <a:bodyPr/>
          <a:lstStyle/>
          <a:p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Mogelijke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thema’s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tijdens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open-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dagen</a:t>
            </a:r>
            <a:endParaRPr lang="en-US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Keukenkruiden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drogen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ruiken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proeven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</a:p>
          <a:p>
            <a:pPr lvl="2"/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Basilicum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peterselie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munt,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kervel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salie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rozemarijn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venkel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,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bieslook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nl-NL" dirty="0" err="1">
                <a:solidFill>
                  <a:srgbClr val="006600"/>
                </a:solidFill>
                <a:latin typeface="Bookman Old Style" panose="02050604050505020204" pitchFamily="18" charset="0"/>
              </a:rPr>
              <a:t>ect</a:t>
            </a:r>
            <a:r>
              <a:rPr lang="en-US" altLang="nl-NL" dirty="0">
                <a:solidFill>
                  <a:srgbClr val="006600"/>
                </a:solidFill>
                <a:latin typeface="Bookman Old Style" panose="02050604050505020204" pitchFamily="18" charset="0"/>
              </a:rPr>
              <a:t>.</a:t>
            </a:r>
          </a:p>
          <a:p>
            <a:pPr marL="914400" lvl="2" indent="0">
              <a:buNone/>
            </a:pPr>
            <a:r>
              <a:rPr lang="nl-NL" dirty="0"/>
              <a:t> </a:t>
            </a:r>
          </a:p>
          <a:p>
            <a:pPr lvl="2"/>
            <a:endParaRPr lang="nl-NL" altLang="nl-NL" dirty="0">
              <a:solidFill>
                <a:srgbClr val="0066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8407476" y="6648551"/>
            <a:ext cx="720080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" name="Groep 2"/>
          <p:cNvGrpSpPr/>
          <p:nvPr/>
        </p:nvGrpSpPr>
        <p:grpSpPr>
          <a:xfrm>
            <a:off x="7788351" y="5546491"/>
            <a:ext cx="1238250" cy="1228725"/>
            <a:chOff x="5076056" y="3534717"/>
            <a:chExt cx="1238250" cy="1228725"/>
          </a:xfrm>
        </p:grpSpPr>
        <p:sp>
          <p:nvSpPr>
            <p:cNvPr id="2" name="Ovaal 1"/>
            <p:cNvSpPr/>
            <p:nvPr/>
          </p:nvSpPr>
          <p:spPr>
            <a:xfrm>
              <a:off x="5076056" y="3562862"/>
              <a:ext cx="1238250" cy="1152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Picture 2" descr="logo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534717"/>
              <a:ext cx="12382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4"/>
            <a:ext cx="2113599" cy="15856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85" y="2852934"/>
            <a:ext cx="1621342" cy="158563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35" y="2852933"/>
            <a:ext cx="2114172" cy="158562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03" y="3501008"/>
            <a:ext cx="4301008" cy="32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94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394</Words>
  <Application>Microsoft Office PowerPoint</Application>
  <PresentationFormat>Diavoorstelling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4" baseType="lpstr">
      <vt:lpstr>Arial</vt:lpstr>
      <vt:lpstr>Bookman Old Style</vt:lpstr>
      <vt:lpstr>Diseño predeterminado</vt:lpstr>
      <vt:lpstr>TITLE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TITLE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Harold Salden</cp:lastModifiedBy>
  <cp:revision>130</cp:revision>
  <dcterms:created xsi:type="dcterms:W3CDTF">2010-05-23T14:28:12Z</dcterms:created>
  <dcterms:modified xsi:type="dcterms:W3CDTF">2016-10-30T20:15:42Z</dcterms:modified>
</cp:coreProperties>
</file>