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122" r:id="rId1"/>
  </p:sldMasterIdLst>
  <p:notesMasterIdLst>
    <p:notesMasterId r:id="rId22"/>
  </p:notesMasterIdLst>
  <p:sldIdLst>
    <p:sldId id="330" r:id="rId2"/>
    <p:sldId id="338" r:id="rId3"/>
    <p:sldId id="277" r:id="rId4"/>
    <p:sldId id="258" r:id="rId5"/>
    <p:sldId id="261" r:id="rId6"/>
    <p:sldId id="313" r:id="rId7"/>
    <p:sldId id="324" r:id="rId8"/>
    <p:sldId id="259" r:id="rId9"/>
    <p:sldId id="312" r:id="rId10"/>
    <p:sldId id="266" r:id="rId11"/>
    <p:sldId id="288" r:id="rId12"/>
    <p:sldId id="314" r:id="rId13"/>
    <p:sldId id="305" r:id="rId14"/>
    <p:sldId id="344" r:id="rId15"/>
    <p:sldId id="345" r:id="rId16"/>
    <p:sldId id="348" r:id="rId17"/>
    <p:sldId id="349" r:id="rId18"/>
    <p:sldId id="346" r:id="rId19"/>
    <p:sldId id="337" r:id="rId20"/>
    <p:sldId id="347" r:id="rId2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3" autoAdjust="0"/>
  </p:normalViewPr>
  <p:slideViewPr>
    <p:cSldViewPr>
      <p:cViewPr varScale="1">
        <p:scale>
          <a:sx n="147" d="100"/>
          <a:sy n="147" d="100"/>
        </p:scale>
        <p:origin x="-594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2286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8859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1371600" y="2114550"/>
            <a:ext cx="6400800" cy="131445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28" name="Tijdelijke aanduiding voo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17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Rechte verbindingslijn 6"/>
          <p:cNvSpPr>
            <a:spLocks noChangeShapeType="1"/>
          </p:cNvSpPr>
          <p:nvPr/>
        </p:nvSpPr>
        <p:spPr bwMode="auto">
          <a:xfrm>
            <a:off x="155448" y="1815084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al 12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nl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685800" y="285750"/>
            <a:ext cx="7772400" cy="131445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nl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7010400" y="0"/>
            <a:ext cx="21336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hte verbindingslijn 12"/>
          <p:cNvSpPr>
            <a:spLocks noChangeShapeType="1"/>
          </p:cNvSpPr>
          <p:nvPr/>
        </p:nvSpPr>
        <p:spPr bwMode="auto">
          <a:xfrm rot="5400000">
            <a:off x="4802505" y="2458593"/>
            <a:ext cx="468401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al 13"/>
          <p:cNvSpPr/>
          <p:nvPr/>
        </p:nvSpPr>
        <p:spPr>
          <a:xfrm>
            <a:off x="6839712" y="2194322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6934200" y="2265188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915912" y="2257426"/>
            <a:ext cx="457200" cy="330994"/>
          </a:xfrm>
        </p:spPr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nl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553200" cy="4366025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391400" y="228601"/>
            <a:ext cx="1447800" cy="4388644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>
            <a:endParaRPr dirty="0"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nl"/>
              <a:pPr>
                <a:spcBef>
                  <a:spcPts val="0"/>
                </a:spcBef>
                <a:buNone/>
              </a:pPr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251520" y="195486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nl"/>
              <a:pPr>
                <a:spcBef>
                  <a:spcPts val="0"/>
                </a:spcBef>
                <a:buNone/>
              </a:pPr>
              <a:t>‹nr.›</a:t>
            </a:fld>
            <a:endParaRPr lang="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61688" y="769779"/>
            <a:ext cx="457200" cy="330994"/>
          </a:xfrm>
        </p:spPr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nl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301752" y="1145286"/>
            <a:ext cx="8503920" cy="342900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14288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152400" y="1714500"/>
            <a:ext cx="8833104" cy="228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hthoek 11"/>
          <p:cNvSpPr>
            <a:spLocks noChangeArrowheads="1"/>
          </p:cNvSpPr>
          <p:nvPr/>
        </p:nvSpPr>
        <p:spPr bwMode="auto">
          <a:xfrm>
            <a:off x="155448" y="106764"/>
            <a:ext cx="8833104" cy="1604772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483768" y="2057400"/>
            <a:ext cx="6264696" cy="1254919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hthoek 13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>
            <a:off x="152400" y="18288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4267200" y="1586484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4361688" y="1657350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4343400" y="1649588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nl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00050"/>
            <a:ext cx="7772400" cy="1143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pic>
        <p:nvPicPr>
          <p:cNvPr id="20" name="Afbeelding 19" descr="P1040978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9000" contrast="75000"/>
          </a:blip>
          <a:stretch>
            <a:fillRect/>
          </a:stretch>
        </p:blipFill>
        <p:spPr>
          <a:xfrm>
            <a:off x="0" y="1851670"/>
            <a:ext cx="2388186" cy="31633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</p:spPr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91200" y="4807458"/>
            <a:ext cx="3044952" cy="274320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nl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  <p:sp>
        <p:nvSpPr>
          <p:cNvPr id="8" name="Rechte verbindingslijn 7"/>
          <p:cNvSpPr>
            <a:spLocks noChangeShapeType="1"/>
          </p:cNvSpPr>
          <p:nvPr/>
        </p:nvSpPr>
        <p:spPr bwMode="auto">
          <a:xfrm flipV="1">
            <a:off x="4563081" y="1181739"/>
            <a:ext cx="8921" cy="3614668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ijdelijke aanduiding voor inhoud 9"/>
          <p:cNvSpPr>
            <a:spLocks noGrp="1"/>
          </p:cNvSpPr>
          <p:nvPr>
            <p:ph sz="half" idx="1"/>
          </p:nvPr>
        </p:nvSpPr>
        <p:spPr>
          <a:xfrm>
            <a:off x="301752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2"/>
          </p:nvPr>
        </p:nvSpPr>
        <p:spPr>
          <a:xfrm>
            <a:off x="4800600" y="1028700"/>
            <a:ext cx="4038600" cy="3511296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 verbindingslijn 9"/>
          <p:cNvSpPr>
            <a:spLocks noChangeShapeType="1"/>
          </p:cNvSpPr>
          <p:nvPr/>
        </p:nvSpPr>
        <p:spPr bwMode="auto">
          <a:xfrm flipV="1">
            <a:off x="4572000" y="1650206"/>
            <a:ext cx="0" cy="3140964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white">
          <a:xfrm>
            <a:off x="0" y="0"/>
            <a:ext cx="9144000" cy="108585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hthoek 10"/>
          <p:cNvSpPr/>
          <p:nvPr/>
        </p:nvSpPr>
        <p:spPr>
          <a:xfrm>
            <a:off x="152400" y="1028700"/>
            <a:ext cx="8833104" cy="6858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hthoek 12"/>
          <p:cNvSpPr>
            <a:spLocks noChangeArrowheads="1"/>
          </p:cNvSpPr>
          <p:nvPr/>
        </p:nvSpPr>
        <p:spPr bwMode="auto">
          <a:xfrm>
            <a:off x="145923" y="4793742"/>
            <a:ext cx="8833104" cy="233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4040188" cy="549731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791331" y="1143000"/>
            <a:ext cx="4041775" cy="54864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04800" y="4807458"/>
            <a:ext cx="3581400" cy="27432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5" name="Rechte verbindingslijn 14"/>
          <p:cNvSpPr>
            <a:spLocks noChangeShapeType="1"/>
          </p:cNvSpPr>
          <p:nvPr/>
        </p:nvSpPr>
        <p:spPr bwMode="auto">
          <a:xfrm>
            <a:off x="152400" y="96012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ijdelijke aanduiding voor inhoud 23"/>
          <p:cNvSpPr>
            <a:spLocks noGrp="1"/>
          </p:cNvSpPr>
          <p:nvPr>
            <p:ph sz="quarter" idx="2"/>
          </p:nvPr>
        </p:nvSpPr>
        <p:spPr>
          <a:xfrm>
            <a:off x="301752" y="1853537"/>
            <a:ext cx="4041648" cy="2863803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6" name="Tijdelijke aanduiding voor inhoud 25"/>
          <p:cNvSpPr>
            <a:spLocks noGrp="1"/>
          </p:cNvSpPr>
          <p:nvPr>
            <p:ph sz="quarter" idx="4"/>
          </p:nvPr>
        </p:nvSpPr>
        <p:spPr>
          <a:xfrm>
            <a:off x="4800600" y="1853537"/>
            <a:ext cx="4038600" cy="2866644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25" name="Ovaal 24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al 26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4343400" y="781812"/>
            <a:ext cx="457200" cy="330994"/>
          </a:xfrm>
        </p:spPr>
        <p:txBody>
          <a:bodyPr/>
          <a:lstStyle>
            <a:lvl1pPr algn="ctr">
              <a:defRPr/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nl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  <p:sp>
        <p:nvSpPr>
          <p:cNvPr id="23" name="Titel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pic>
        <p:nvPicPr>
          <p:cNvPr id="28" name="Afbeelding 27" descr="P1040978.pn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9000" contrast="75000"/>
          </a:blip>
          <a:stretch>
            <a:fillRect/>
          </a:stretch>
        </p:blipFill>
        <p:spPr>
          <a:xfrm>
            <a:off x="179512" y="3075806"/>
            <a:ext cx="1355277" cy="1795148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4343400" y="777015"/>
            <a:ext cx="457200" cy="330994"/>
          </a:xfrm>
        </p:spPr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nl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white">
          <a:xfrm>
            <a:off x="0" y="0"/>
            <a:ext cx="9144000" cy="116586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hthoek 9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hthoek 4"/>
          <p:cNvSpPr>
            <a:spLocks noChangeArrowheads="1"/>
          </p:cNvSpPr>
          <p:nvPr/>
        </p:nvSpPr>
        <p:spPr bwMode="auto">
          <a:xfrm>
            <a:off x="146304" y="4793743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hthoek 5"/>
          <p:cNvSpPr>
            <a:spLocks noChangeArrowheads="1"/>
          </p:cNvSpPr>
          <p:nvPr/>
        </p:nvSpPr>
        <p:spPr bwMode="auto">
          <a:xfrm>
            <a:off x="152400" y="118872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4267200" y="4743450"/>
            <a:ext cx="609600" cy="33099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nl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hoek 18"/>
          <p:cNvSpPr>
            <a:spLocks noChangeArrowheads="1"/>
          </p:cNvSpPr>
          <p:nvPr/>
        </p:nvSpPr>
        <p:spPr bwMode="auto">
          <a:xfrm>
            <a:off x="152400" y="114300"/>
            <a:ext cx="8833104" cy="2286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0"/>
            <a:ext cx="9144000" cy="89154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hthoek 12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2362200" cy="74295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381000" y="1485901"/>
            <a:ext cx="2362200" cy="3108722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14300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ijdelijke aanduiding voor inhoud 19"/>
          <p:cNvSpPr>
            <a:spLocks noGrp="1"/>
          </p:cNvSpPr>
          <p:nvPr>
            <p:ph sz="quarter" idx="1"/>
          </p:nvPr>
        </p:nvSpPr>
        <p:spPr>
          <a:xfrm>
            <a:off x="3124200" y="514350"/>
            <a:ext cx="5638800" cy="4057650"/>
          </a:xfrm>
        </p:spPr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10" name="Ovaal 9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al 10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nl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  <p:sp>
        <p:nvSpPr>
          <p:cNvPr id="21" name="Rechthoek 20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pPr/>
              <a:t>9/21/2016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383280" cy="274320"/>
          </a:xfrm>
        </p:spPr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 verbindingslijn 20"/>
          <p:cNvSpPr>
            <a:spLocks noChangeShapeType="1"/>
          </p:cNvSpPr>
          <p:nvPr/>
        </p:nvSpPr>
        <p:spPr bwMode="auto">
          <a:xfrm>
            <a:off x="152400" y="40005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hthoek 19"/>
          <p:cNvSpPr>
            <a:spLocks noChangeArrowheads="1"/>
          </p:cNvSpPr>
          <p:nvPr/>
        </p:nvSpPr>
        <p:spPr bwMode="auto">
          <a:xfrm>
            <a:off x="152400" y="114300"/>
            <a:ext cx="8833104" cy="226314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hthoek 7"/>
          <p:cNvSpPr/>
          <p:nvPr/>
        </p:nvSpPr>
        <p:spPr>
          <a:xfrm>
            <a:off x="152400" y="457200"/>
            <a:ext cx="2743200" cy="440055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hthoek 14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al 11"/>
          <p:cNvSpPr/>
          <p:nvPr/>
        </p:nvSpPr>
        <p:spPr>
          <a:xfrm>
            <a:off x="1295400" y="171450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al 12"/>
          <p:cNvSpPr/>
          <p:nvPr/>
        </p:nvSpPr>
        <p:spPr>
          <a:xfrm>
            <a:off x="1389888" y="242316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1371600" y="234554"/>
            <a:ext cx="457200" cy="330994"/>
          </a:xfrm>
        </p:spPr>
        <p:txBody>
          <a:bodyPr/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nl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75" y="3771900"/>
            <a:ext cx="5867400" cy="9144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000375" y="457200"/>
            <a:ext cx="5867400" cy="32004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81000" y="742950"/>
            <a:ext cx="2438400" cy="394335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22" name="Rechthoek 21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5788152" y="4803738"/>
            <a:ext cx="3044952" cy="274320"/>
          </a:xfrm>
        </p:spPr>
        <p:txBody>
          <a:bodyPr/>
          <a:lstStyle/>
          <a:p>
            <a:fld id="{D7C3A134-F1C3-464B-BF47-54DC2DE08F52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1752" y="4808136"/>
            <a:ext cx="3584448" cy="274320"/>
          </a:xfrm>
        </p:spPr>
        <p:txBody>
          <a:bodyPr/>
          <a:lstStyle/>
          <a:p>
            <a:endParaRPr kumimoji="0" lang="en-US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>
            <a:spLocks noChangeArrowheads="1"/>
          </p:cNvSpPr>
          <p:nvPr/>
        </p:nvSpPr>
        <p:spPr bwMode="white">
          <a:xfrm>
            <a:off x="0" y="5029200"/>
            <a:ext cx="9144000" cy="1143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hthoek 15"/>
          <p:cNvSpPr>
            <a:spLocks noChangeArrowheads="1"/>
          </p:cNvSpPr>
          <p:nvPr/>
        </p:nvSpPr>
        <p:spPr bwMode="white">
          <a:xfrm>
            <a:off x="0" y="1"/>
            <a:ext cx="9144000" cy="104502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hthoek 17"/>
          <p:cNvSpPr>
            <a:spLocks noChangeArrowheads="1"/>
          </p:cNvSpPr>
          <p:nvPr/>
        </p:nvSpPr>
        <p:spPr bwMode="white">
          <a:xfrm>
            <a:off x="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hthoek 18"/>
          <p:cNvSpPr>
            <a:spLocks noChangeArrowheads="1"/>
          </p:cNvSpPr>
          <p:nvPr/>
        </p:nvSpPr>
        <p:spPr bwMode="white">
          <a:xfrm>
            <a:off x="8991600" y="0"/>
            <a:ext cx="152400" cy="51435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hthoek 8"/>
          <p:cNvSpPr>
            <a:spLocks noChangeArrowheads="1"/>
          </p:cNvSpPr>
          <p:nvPr/>
        </p:nvSpPr>
        <p:spPr bwMode="auto">
          <a:xfrm>
            <a:off x="149352" y="4791289"/>
            <a:ext cx="8833104" cy="23217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5791200" y="4803738"/>
            <a:ext cx="3044952" cy="27432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7C3A134-F1C3-464B-BF47-54DC2DE08F52}" type="datetimeFigureOut">
              <a:rPr lang="en-US" smtClean="0"/>
              <a:pPr/>
              <a:t>9/21/2016</a:t>
            </a:fld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304800" y="4808136"/>
            <a:ext cx="3581400" cy="27432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8" name="Rechthoek 7"/>
          <p:cNvSpPr>
            <a:spLocks noChangeArrowheads="1"/>
          </p:cNvSpPr>
          <p:nvPr/>
        </p:nvSpPr>
        <p:spPr bwMode="auto">
          <a:xfrm>
            <a:off x="152400" y="116586"/>
            <a:ext cx="8833104" cy="4910328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hte verbindingslijn 9"/>
          <p:cNvSpPr>
            <a:spLocks noChangeShapeType="1"/>
          </p:cNvSpPr>
          <p:nvPr/>
        </p:nvSpPr>
        <p:spPr bwMode="auto">
          <a:xfrm>
            <a:off x="152400" y="957557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al 11"/>
          <p:cNvSpPr/>
          <p:nvPr/>
        </p:nvSpPr>
        <p:spPr>
          <a:xfrm>
            <a:off x="4267200" y="717027"/>
            <a:ext cx="609600" cy="4572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al 14"/>
          <p:cNvSpPr/>
          <p:nvPr/>
        </p:nvSpPr>
        <p:spPr>
          <a:xfrm>
            <a:off x="4361688" y="787893"/>
            <a:ext cx="420624" cy="31546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4343400" y="780131"/>
            <a:ext cx="457200" cy="330994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nl" sz="1000" smtClean="0">
                <a:solidFill>
                  <a:schemeClr val="dk2"/>
                </a:solidFill>
              </a:rPr>
              <a:pPr algn="r">
                <a:spcBef>
                  <a:spcPts val="0"/>
                </a:spcBef>
                <a:buNone/>
              </a:pPr>
              <a:t>‹nr.›</a:t>
            </a:fld>
            <a:endParaRPr lang="nl" sz="1000">
              <a:solidFill>
                <a:schemeClr val="dk2"/>
              </a:solidFill>
            </a:endParaRPr>
          </a:p>
        </p:txBody>
      </p:sp>
      <p:sp>
        <p:nvSpPr>
          <p:cNvPr id="22" name="Tijdelijke aanduiding voor titel 21"/>
          <p:cNvSpPr>
            <a:spLocks noGrp="1"/>
          </p:cNvSpPr>
          <p:nvPr>
            <p:ph type="title"/>
          </p:nvPr>
        </p:nvSpPr>
        <p:spPr>
          <a:xfrm>
            <a:off x="301752" y="171450"/>
            <a:ext cx="8534400" cy="569214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idx="1"/>
          </p:nvPr>
        </p:nvSpPr>
        <p:spPr>
          <a:xfrm>
            <a:off x="301752" y="1143000"/>
            <a:ext cx="8534400" cy="344957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pic>
        <p:nvPicPr>
          <p:cNvPr id="21" name="Afbeelding 20" descr="P1040978.png"/>
          <p:cNvPicPr>
            <a:picLocks noChangeAspect="1"/>
          </p:cNvPicPr>
          <p:nvPr userDrawn="1"/>
        </p:nvPicPr>
        <p:blipFill>
          <a:blip r:embed="rId15" cstate="screen">
            <a:lum bright="17000" contrast="7000"/>
          </a:blip>
          <a:stretch>
            <a:fillRect/>
          </a:stretch>
        </p:blipFill>
        <p:spPr>
          <a:xfrm>
            <a:off x="251522" y="195487"/>
            <a:ext cx="543636" cy="72008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</p:sldLayoutIdLst>
  <p:hf sldNum="0"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gif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Excel-werkblad1.xlsx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ProjectPlan</a:t>
            </a:r>
            <a:endParaRPr lang="nl-NL" dirty="0"/>
          </a:p>
        </p:txBody>
      </p:sp>
      <p:sp>
        <p:nvSpPr>
          <p:cNvPr id="5" name="Rechthoek 4"/>
          <p:cNvSpPr/>
          <p:nvPr/>
        </p:nvSpPr>
        <p:spPr>
          <a:xfrm>
            <a:off x="1619672" y="1635646"/>
            <a:ext cx="647645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" sz="44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De </a:t>
            </a:r>
            <a:r>
              <a:rPr lang="nl" dirty="0" smtClean="0"/>
              <a:t> </a:t>
            </a:r>
            <a:r>
              <a:rPr lang="nl" sz="44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Speeltuin</a:t>
            </a:r>
            <a:r>
              <a:rPr lang="nl" dirty="0" smtClean="0"/>
              <a:t>  </a:t>
            </a:r>
            <a:r>
              <a:rPr lang="nl" sz="44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van</a:t>
            </a:r>
            <a:r>
              <a:rPr lang="nl" dirty="0" smtClean="0"/>
              <a:t>  </a:t>
            </a:r>
            <a:r>
              <a:rPr lang="nl" sz="44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Morgen</a:t>
            </a:r>
          </a:p>
          <a:p>
            <a:pPr algn="ctr"/>
            <a:endParaRPr lang="nl" sz="4400" kern="12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nl" sz="4400" kern="12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Aanleg betonpad</a:t>
            </a:r>
            <a:endParaRPr lang="nl-NL" sz="4400" kern="1200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el 3"/>
          <p:cNvSpPr txBox="1">
            <a:spLocks/>
          </p:cNvSpPr>
          <p:nvPr/>
        </p:nvSpPr>
        <p:spPr>
          <a:xfrm>
            <a:off x="323528" y="4083918"/>
            <a:ext cx="8520599" cy="572699"/>
          </a:xfrm>
          <a:prstGeom prst="rect">
            <a:avLst/>
          </a:prstGeom>
        </p:spPr>
        <p:txBody>
          <a:bodyPr vert="horz" anchor="b"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3600" kern="1200" dirty="0" smtClean="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rPr>
              <a:t>v</a:t>
            </a:r>
            <a:r>
              <a:rPr kumimoji="0" lang="nl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 speeltuin ‘t Boartersplak Feanwâlden</a:t>
            </a:r>
            <a:endParaRPr kumimoji="0" lang="nl-NL" sz="3300" b="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shade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Speeltuin en beperkingen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11700" y="1419623"/>
            <a:ext cx="8520599" cy="3149252"/>
          </a:xfrm>
        </p:spPr>
        <p:txBody>
          <a:bodyPr>
            <a:normAutofit/>
          </a:bodyPr>
          <a:lstStyle/>
          <a:p>
            <a:r>
              <a:rPr lang="nl-NL" dirty="0" smtClean="0"/>
              <a:t>Iedereen moet kunnen meedoen. Voor kinderen met een beperking is het belangrijk dat zij net als leeftijdsgenootjes kunnen buiten spelen en samen spelen met andere kinderen (met of zonder beperking).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De speeltuin van Morgen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r>
              <a:rPr lang="nl-NL" dirty="0" smtClean="0"/>
              <a:t>Aantrekkelijk en uitdagend voor kinderen</a:t>
            </a:r>
          </a:p>
          <a:p>
            <a:r>
              <a:rPr lang="nl-NL" dirty="0" smtClean="0"/>
              <a:t>Variatie in </a:t>
            </a:r>
            <a:r>
              <a:rPr lang="nl-NL" dirty="0" smtClean="0"/>
              <a:t>toestellen</a:t>
            </a:r>
          </a:p>
          <a:p>
            <a:r>
              <a:rPr lang="nl-NL" dirty="0" smtClean="0"/>
              <a:t>Toegankelijk voor iedereen</a:t>
            </a:r>
            <a:r>
              <a:rPr lang="nl-NL" dirty="0" smtClean="0"/>
              <a:t> </a:t>
            </a:r>
            <a:endParaRPr lang="nl-NL" dirty="0" smtClean="0"/>
          </a:p>
          <a:p>
            <a:r>
              <a:rPr lang="nl-NL" dirty="0" smtClean="0"/>
              <a:t>Aanbod voor </a:t>
            </a:r>
            <a:r>
              <a:rPr lang="nl-NL" dirty="0" smtClean="0"/>
              <a:t>alle </a:t>
            </a:r>
            <a:r>
              <a:rPr lang="nl-NL" dirty="0" smtClean="0"/>
              <a:t>doelgroepen</a:t>
            </a:r>
          </a:p>
          <a:p>
            <a:r>
              <a:rPr lang="nl-NL" dirty="0" smtClean="0"/>
              <a:t>Buurtgerichte activiteiten</a:t>
            </a:r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Stakeholders</a:t>
            </a:r>
            <a:endParaRPr lang="nl-NL" dirty="0"/>
          </a:p>
        </p:txBody>
      </p:sp>
      <p:pic>
        <p:nvPicPr>
          <p:cNvPr id="5" name="Afbeelding 4" descr="CBS De Frissel Feanwalden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27584" y="1995686"/>
            <a:ext cx="9144000" cy="1371600"/>
          </a:xfrm>
          <a:prstGeom prst="rect">
            <a:avLst/>
          </a:prstGeom>
        </p:spPr>
      </p:pic>
      <p:pic>
        <p:nvPicPr>
          <p:cNvPr id="6" name="Afbeelding 5" descr="Dorp Feanwâlden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6660232" y="3003798"/>
            <a:ext cx="2333625" cy="1781175"/>
          </a:xfrm>
          <a:prstGeom prst="rect">
            <a:avLst/>
          </a:prstGeom>
        </p:spPr>
      </p:pic>
      <p:pic>
        <p:nvPicPr>
          <p:cNvPr id="7" name="Afbeelding 6" descr="Dorpsbelang Feanwâlden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868144" y="1347614"/>
            <a:ext cx="2833228" cy="1307261"/>
          </a:xfrm>
          <a:prstGeom prst="rect">
            <a:avLst/>
          </a:prstGeom>
        </p:spPr>
      </p:pic>
      <p:pic>
        <p:nvPicPr>
          <p:cNvPr id="9" name="Afbeelding 8" descr="Logo Het Bolwerk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0" y="4083918"/>
            <a:ext cx="4392488" cy="679721"/>
          </a:xfrm>
          <a:prstGeom prst="rect">
            <a:avLst/>
          </a:prstGeom>
        </p:spPr>
      </p:pic>
      <p:pic>
        <p:nvPicPr>
          <p:cNvPr id="11" name="Afbeelding 10" descr="logo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0" y="2139702"/>
            <a:ext cx="1019175" cy="1304925"/>
          </a:xfrm>
          <a:prstGeom prst="rect">
            <a:avLst/>
          </a:prstGeom>
        </p:spPr>
      </p:pic>
      <p:pic>
        <p:nvPicPr>
          <p:cNvPr id="12" name="Afbeelding 11" descr="logo.pn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43808" y="3003798"/>
            <a:ext cx="2952328" cy="1009506"/>
          </a:xfrm>
          <a:prstGeom prst="rect">
            <a:avLst/>
          </a:prstGeom>
        </p:spPr>
      </p:pic>
      <p:pic>
        <p:nvPicPr>
          <p:cNvPr id="13" name="Afbeelding 12" descr="OBS Theun de Vriesskoalle.JPG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BF4E4"/>
              </a:clrFrom>
              <a:clrTo>
                <a:srgbClr val="FBF4E4">
                  <a:alpha val="0"/>
                </a:srgbClr>
              </a:clrTo>
            </a:clrChange>
            <a:lum contrast="10000"/>
          </a:blip>
          <a:stretch>
            <a:fillRect/>
          </a:stretch>
        </p:blipFill>
        <p:spPr>
          <a:xfrm>
            <a:off x="2971126" y="1779662"/>
            <a:ext cx="2496621" cy="801241"/>
          </a:xfrm>
          <a:prstGeom prst="rect">
            <a:avLst/>
          </a:prstGeom>
        </p:spPr>
      </p:pic>
      <p:pic>
        <p:nvPicPr>
          <p:cNvPr id="14" name="Afbeelding 13" descr="gemeente Dantumadiel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395536" y="987574"/>
            <a:ext cx="2103604" cy="936104"/>
          </a:xfrm>
          <a:prstGeom prst="rect">
            <a:avLst/>
          </a:prstGeom>
        </p:spPr>
      </p:pic>
      <p:sp>
        <p:nvSpPr>
          <p:cNvPr id="17410" name="AutoShape 2" descr="cid:image001.gif@01CEA7D2.D31FCB10"/>
          <p:cNvSpPr>
            <a:spLocks noChangeAspect="1" noChangeArrowheads="1"/>
          </p:cNvSpPr>
          <p:nvPr/>
        </p:nvSpPr>
        <p:spPr bwMode="auto">
          <a:xfrm>
            <a:off x="155575" y="-136525"/>
            <a:ext cx="1162050" cy="2952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7412" name="Picture 4" descr="http://www.streekwurk.frl/Content/Images/General/logo.pn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843808" y="1203598"/>
            <a:ext cx="2805100" cy="673224"/>
          </a:xfrm>
          <a:prstGeom prst="rect">
            <a:avLst/>
          </a:prstGeom>
          <a:noFill/>
        </p:spPr>
      </p:pic>
      <p:pic>
        <p:nvPicPr>
          <p:cNvPr id="17413" name="Picture 5" descr="C:\Users\AijeKlaren\Documents\Aije's Boatersplak Info\Logo's\crowdfunding-fryslan.jpg"/>
          <p:cNvPicPr>
            <a:picLocks noChangeAspect="1" noChangeArrowheads="1"/>
          </p:cNvPicPr>
          <p:nvPr/>
        </p:nvPicPr>
        <p:blipFill>
          <a:blip r:embed="rId11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9992" y="2355726"/>
            <a:ext cx="2993707" cy="623689"/>
          </a:xfrm>
          <a:prstGeom prst="rect">
            <a:avLst/>
          </a:prstGeom>
          <a:noFill/>
        </p:spPr>
      </p:pic>
      <p:pic>
        <p:nvPicPr>
          <p:cNvPr id="17414" name="Picture 6" descr="C:\Users\AijeKlaren\Documents\Aije's Boatersplak Info\Logo's\logo nuso.png"/>
          <p:cNvPicPr>
            <a:picLocks noChangeAspect="1" noChangeArrowheads="1"/>
          </p:cNvPicPr>
          <p:nvPr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1259632" y="3147814"/>
            <a:ext cx="1261492" cy="600710"/>
          </a:xfrm>
          <a:prstGeom prst="rect">
            <a:avLst/>
          </a:prstGeom>
          <a:noFill/>
        </p:spPr>
      </p:pic>
      <p:pic>
        <p:nvPicPr>
          <p:cNvPr id="17415" name="Picture 7" descr="C:\Users\AijeKlaren\Documents\Aije's Boatersplak Info\Logo's\NISB.png"/>
          <p:cNvPicPr>
            <a:picLocks noChangeAspect="1" noChangeArrowheads="1"/>
          </p:cNvPicPr>
          <p:nvPr/>
        </p:nvPicPr>
        <p:blipFill>
          <a:blip r:embed="rId13" cstate="screen"/>
          <a:srcRect/>
          <a:stretch>
            <a:fillRect/>
          </a:stretch>
        </p:blipFill>
        <p:spPr bwMode="auto">
          <a:xfrm>
            <a:off x="3923928" y="3867894"/>
            <a:ext cx="2619375" cy="504825"/>
          </a:xfrm>
          <a:prstGeom prst="rect">
            <a:avLst/>
          </a:prstGeom>
          <a:noFill/>
        </p:spPr>
      </p:pic>
      <p:pic>
        <p:nvPicPr>
          <p:cNvPr id="17416" name="Picture 8" descr="C:\Users\AijeKlaren\Documents\Aije's Boatersplak Info\Logo's\Logo Jantje beton.png"/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123478"/>
            <a:ext cx="1896244" cy="1023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t Boartersplak nieuw-0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95536" y="1131590"/>
            <a:ext cx="8339456" cy="374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Concept Speeltuin van Morgen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Aanleg verhard pad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11701" y="1152475"/>
            <a:ext cx="2028052" cy="3416400"/>
          </a:xfrm>
        </p:spPr>
        <p:txBody>
          <a:bodyPr>
            <a:normAutofit fontScale="92500" lnSpcReduction="10000"/>
          </a:bodyPr>
          <a:lstStyle/>
          <a:p>
            <a:r>
              <a:rPr lang="nl-NL" dirty="0" smtClean="0"/>
              <a:t>Wandelen, fietsen, lopen door de speeltuin</a:t>
            </a:r>
          </a:p>
          <a:p>
            <a:r>
              <a:rPr lang="nl-NL" dirty="0" smtClean="0"/>
              <a:t>Toegang minder validen en ouderen</a:t>
            </a:r>
            <a:endParaRPr lang="nl-NL" dirty="0"/>
          </a:p>
        </p:txBody>
      </p:sp>
      <p:pic>
        <p:nvPicPr>
          <p:cNvPr id="6" name="Afbeelding 5" descr="it Boartersplak nieuw-plgr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481738" y="1059582"/>
            <a:ext cx="6338734" cy="3600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Projectplan Aanleg betonpad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Doel</a:t>
            </a:r>
          </a:p>
          <a:p>
            <a:pPr lvl="1"/>
            <a:r>
              <a:rPr lang="nl-NL" dirty="0" smtClean="0"/>
              <a:t>Probleem</a:t>
            </a:r>
          </a:p>
          <a:p>
            <a:pPr lvl="2"/>
            <a:r>
              <a:rPr lang="nl-NL" dirty="0" smtClean="0"/>
              <a:t>De speeltuin is minder toegankelijk voor mensen met rolstoelen, </a:t>
            </a:r>
            <a:r>
              <a:rPr lang="nl-NL" dirty="0" err="1" smtClean="0"/>
              <a:t>rollators</a:t>
            </a:r>
            <a:r>
              <a:rPr lang="nl-NL" dirty="0" smtClean="0"/>
              <a:t> en dergelijke</a:t>
            </a:r>
          </a:p>
          <a:p>
            <a:pPr lvl="2"/>
            <a:r>
              <a:rPr lang="nl-NL" dirty="0" smtClean="0"/>
              <a:t>De speeltuin is minder toegankelijk voor ouders met kinderwagens, buggy’s en zo</a:t>
            </a:r>
          </a:p>
          <a:p>
            <a:pPr lvl="2"/>
            <a:r>
              <a:rPr lang="nl-NL" dirty="0" smtClean="0"/>
              <a:t>De speeltuin is minder geschikt voor kinderen met driewielers, step, skelter, fietsjes en zo voort.</a:t>
            </a:r>
          </a:p>
          <a:p>
            <a:pPr lvl="1"/>
            <a:r>
              <a:rPr lang="nl-NL" dirty="0" smtClean="0"/>
              <a:t>Oplossing</a:t>
            </a:r>
          </a:p>
          <a:p>
            <a:pPr lvl="2"/>
            <a:r>
              <a:rPr lang="nl-NL" dirty="0" smtClean="0"/>
              <a:t>Aanleg van een verhard pad door de speeltuin waardoor de meeste en relevante objecten bereikbaar worden voor iedereen.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Werkzaamheden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Uitgraven traject</a:t>
            </a:r>
          </a:p>
          <a:p>
            <a:r>
              <a:rPr lang="nl-NL" dirty="0" smtClean="0"/>
              <a:t>Bekisting aanbrengen</a:t>
            </a:r>
          </a:p>
          <a:p>
            <a:r>
              <a:rPr lang="nl-NL" dirty="0" smtClean="0"/>
              <a:t>Beton storten</a:t>
            </a:r>
          </a:p>
          <a:p>
            <a:r>
              <a:rPr lang="nl-NL" dirty="0" smtClean="0"/>
              <a:t>Vlakken</a:t>
            </a:r>
          </a:p>
          <a:p>
            <a:r>
              <a:rPr lang="nl-NL" dirty="0" smtClean="0"/>
              <a:t>Drogen</a:t>
            </a:r>
          </a:p>
          <a:p>
            <a:r>
              <a:rPr lang="nl-NL" dirty="0" smtClean="0"/>
              <a:t>Bekisting verwijderen</a:t>
            </a:r>
          </a:p>
          <a:p>
            <a:r>
              <a:rPr lang="nl-NL" dirty="0" smtClean="0"/>
              <a:t>Talud egaliseren</a:t>
            </a:r>
          </a:p>
          <a:p>
            <a:r>
              <a:rPr lang="nl-NL" dirty="0" smtClean="0"/>
              <a:t>Gras inzaaien</a:t>
            </a:r>
            <a:endParaRPr lang="nl-NL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Keuze voor beton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Goedkoper dan alternatieven</a:t>
            </a:r>
          </a:p>
          <a:p>
            <a:r>
              <a:rPr lang="nl-NL" dirty="0" smtClean="0"/>
              <a:t>Sterker en duurzamer</a:t>
            </a:r>
          </a:p>
          <a:p>
            <a:r>
              <a:rPr lang="nl-NL" dirty="0" smtClean="0"/>
              <a:t>Meer eigen zelfwerkzaamheid mogelijk</a:t>
            </a:r>
          </a:p>
          <a:p>
            <a:r>
              <a:rPr lang="nl-NL" dirty="0" smtClean="0"/>
              <a:t>Zelf te repareren</a:t>
            </a:r>
            <a:br>
              <a:rPr lang="nl-NL" dirty="0" smtClean="0"/>
            </a:br>
            <a:endParaRPr lang="nl-NL" dirty="0" smtClean="0"/>
          </a:p>
          <a:p>
            <a:r>
              <a:rPr lang="nl-NL" dirty="0" smtClean="0"/>
              <a:t>Iets minder aantrekkelijk</a:t>
            </a:r>
            <a:endParaRPr lang="nl-NL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Provincie Fryslân – Iepen </a:t>
            </a:r>
            <a:r>
              <a:rPr lang="nl-NL" dirty="0" err="1" smtClean="0"/>
              <a:t>Mienskip</a:t>
            </a:r>
            <a:r>
              <a:rPr lang="nl-NL" dirty="0" smtClean="0"/>
              <a:t> </a:t>
            </a:r>
            <a:r>
              <a:rPr lang="nl-NL" dirty="0" err="1" smtClean="0"/>
              <a:t>Fûns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nl-NL" dirty="0" smtClean="0"/>
              <a:t>Bijdrage aan leefbaarheid regio</a:t>
            </a:r>
          </a:p>
          <a:p>
            <a:r>
              <a:rPr lang="nl-NL" dirty="0" smtClean="0"/>
              <a:t>Draagvlak vanuit gemeenschap</a:t>
            </a:r>
          </a:p>
          <a:p>
            <a:endParaRPr lang="nl-NL" dirty="0" smtClean="0"/>
          </a:p>
          <a:p>
            <a:pPr>
              <a:buFont typeface="Wingdings" pitchFamily="2" charset="2"/>
              <a:buChar char="Ø"/>
            </a:pPr>
            <a:r>
              <a:rPr lang="nl-NL" dirty="0" smtClean="0"/>
              <a:t>Speeltuin ‘t Boartersplak wil voor alle inwoners van Feanwâlden een aantrekkelijke plek zijn om te spelen, te bewegen, te sporten en elkaar te ontmoeten</a:t>
            </a:r>
            <a:br>
              <a:rPr lang="nl-NL" dirty="0" smtClean="0"/>
            </a:br>
            <a:endParaRPr lang="nl-NL" dirty="0" smtClean="0"/>
          </a:p>
          <a:p>
            <a:pPr>
              <a:buFont typeface="Wingdings" pitchFamily="2" charset="2"/>
              <a:buChar char="Ø"/>
            </a:pPr>
            <a:r>
              <a:rPr lang="nl-NL" dirty="0" smtClean="0"/>
              <a:t>Speeltuin ‘t Boartersplak draagt daardoor bij aan de leefbaarheid van het dorp</a:t>
            </a:r>
            <a:br>
              <a:rPr lang="nl-NL" dirty="0" smtClean="0"/>
            </a:br>
            <a:endParaRPr lang="nl-NL" dirty="0" smtClean="0"/>
          </a:p>
          <a:p>
            <a:pPr>
              <a:buFont typeface="Wingdings" pitchFamily="2" charset="2"/>
              <a:buChar char="Ø"/>
            </a:pPr>
            <a:r>
              <a:rPr lang="nl-NL" dirty="0" smtClean="0"/>
              <a:t>Speeltuin ‘t Boartersplak wordt geheel gerund door vrijwilligers en kan rekenen op steun van diverse organisaties, bedrijven, inwoners en haar vrijwilligers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 smtClean="0"/>
              <a:t>ProjectOrganisatie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Projecteigenaar – stichting ‘t Boartersplak</a:t>
            </a:r>
          </a:p>
          <a:p>
            <a:r>
              <a:rPr lang="nl-NL" sz="2400" dirty="0" smtClean="0"/>
              <a:t>Projectleider – Aije Klaren</a:t>
            </a:r>
          </a:p>
          <a:p>
            <a:r>
              <a:rPr lang="nl-NL" sz="2400" dirty="0" smtClean="0"/>
              <a:t>Communicatie – Sven Bosma</a:t>
            </a:r>
          </a:p>
          <a:p>
            <a:r>
              <a:rPr lang="nl-NL" sz="2400" dirty="0" smtClean="0"/>
              <a:t>Vrijwilligers – Geeske van Schaik</a:t>
            </a:r>
          </a:p>
          <a:p>
            <a:r>
              <a:rPr lang="nl-NL" sz="2400" dirty="0" smtClean="0"/>
              <a:t>Netwerken – Stephanie Oosterbaan</a:t>
            </a:r>
            <a:br>
              <a:rPr lang="nl-NL" sz="2400" dirty="0" smtClean="0"/>
            </a:br>
            <a:endParaRPr lang="nl-NL" sz="2400" dirty="0" smtClean="0"/>
          </a:p>
          <a:p>
            <a:r>
              <a:rPr lang="nl-NL" sz="2400" dirty="0" smtClean="0"/>
              <a:t>Ondersteuning: ‘t </a:t>
            </a:r>
            <a:r>
              <a:rPr lang="nl-NL" sz="2400" dirty="0" err="1" smtClean="0"/>
              <a:t>Bolwurk</a:t>
            </a:r>
            <a:r>
              <a:rPr lang="nl-NL" sz="2400" dirty="0" smtClean="0"/>
              <a:t> – Reina Hes</a:t>
            </a:r>
          </a:p>
          <a:p>
            <a:r>
              <a:rPr lang="nl-NL" sz="2400" dirty="0" smtClean="0"/>
              <a:t>Gemeente: </a:t>
            </a:r>
            <a:r>
              <a:rPr lang="nl-NL" sz="2400" dirty="0" err="1" smtClean="0"/>
              <a:t>Dorpencoordinator</a:t>
            </a:r>
            <a:r>
              <a:rPr lang="nl-NL" sz="2400" dirty="0" smtClean="0"/>
              <a:t> - Marion van </a:t>
            </a:r>
            <a:r>
              <a:rPr lang="nl-NL" sz="2400" dirty="0" err="1" smtClean="0"/>
              <a:t>Everdin</a:t>
            </a:r>
            <a:endParaRPr lang="nl-NL" sz="2400" dirty="0" smtClean="0"/>
          </a:p>
          <a:p>
            <a:endParaRPr lang="nl-NL" sz="2400" dirty="0" smtClean="0"/>
          </a:p>
          <a:p>
            <a:endParaRPr lang="nl-NL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64088" y="2499742"/>
            <a:ext cx="35242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Noodzaak tot vernieuwing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nl-NL" dirty="0" smtClean="0"/>
              <a:t>Kinderen minder buiten</a:t>
            </a:r>
          </a:p>
          <a:p>
            <a:r>
              <a:rPr lang="nl-NL" dirty="0" smtClean="0"/>
              <a:t>Kinderen meer andere activiteiten</a:t>
            </a:r>
          </a:p>
          <a:p>
            <a:r>
              <a:rPr lang="nl-NL" dirty="0" smtClean="0"/>
              <a:t>Minder betrokken ouders</a:t>
            </a:r>
          </a:p>
          <a:p>
            <a:r>
              <a:rPr lang="nl-NL" dirty="0" smtClean="0"/>
              <a:t>Steeds minder vrijwilligers</a:t>
            </a:r>
          </a:p>
          <a:p>
            <a:r>
              <a:rPr lang="nl-NL" dirty="0" smtClean="0"/>
              <a:t>Steeds minder bestuursleden</a:t>
            </a:r>
          </a:p>
          <a:p>
            <a:r>
              <a:rPr lang="nl-NL" dirty="0" smtClean="0"/>
              <a:t>Minder inkomsten</a:t>
            </a:r>
          </a:p>
          <a:p>
            <a:r>
              <a:rPr lang="nl-NL" dirty="0" smtClean="0"/>
              <a:t>Stijgende kosten</a:t>
            </a:r>
          </a:p>
          <a:p>
            <a:r>
              <a:rPr lang="nl-NL" dirty="0" smtClean="0"/>
              <a:t>Strakkere regelgeving</a:t>
            </a:r>
          </a:p>
          <a:p>
            <a:r>
              <a:rPr lang="nl-NL" dirty="0" smtClean="0"/>
              <a:t>Speeltuin minder toegankelijk</a:t>
            </a:r>
          </a:p>
          <a:p>
            <a:r>
              <a:rPr lang="nl-NL" dirty="0" smtClean="0"/>
              <a:t>Apparaten </a:t>
            </a:r>
            <a:r>
              <a:rPr lang="nl-NL" dirty="0" smtClean="0"/>
              <a:t>oud en </a:t>
            </a:r>
            <a:r>
              <a:rPr lang="nl-NL" dirty="0" smtClean="0"/>
              <a:t>afgeschreven</a:t>
            </a:r>
          </a:p>
          <a:p>
            <a:r>
              <a:rPr lang="nl-NL" dirty="0" smtClean="0"/>
              <a:t>Beperkte doelgroepen</a:t>
            </a:r>
            <a:endParaRPr lang="nl-NL" dirty="0" smtClean="0"/>
          </a:p>
          <a:p>
            <a:r>
              <a:rPr lang="nl-NL" dirty="0" smtClean="0"/>
              <a:t>Geen geld voor vernieuwing</a:t>
            </a:r>
          </a:p>
          <a:p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Begroting</a:t>
            </a:r>
            <a:endParaRPr lang="nl-NL" dirty="0"/>
          </a:p>
        </p:txBody>
      </p:sp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539552" y="1275606"/>
          <a:ext cx="8186173" cy="3240360"/>
        </p:xfrm>
        <a:graphic>
          <a:graphicData uri="http://schemas.openxmlformats.org/presentationml/2006/ole">
            <p:oleObj spid="_x0000_s57346" name="Werkblad" r:id="rId3" imgW="13620730" imgH="5381776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 descr="981528_376880142422860_676695600_o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67544" y="1491630"/>
            <a:ext cx="4662462" cy="3453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" sz="3600" dirty="0" smtClean="0"/>
              <a:t>Visie speeltuin ‘t Boartersplak</a:t>
            </a:r>
            <a:endParaRPr lang="nl-NL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type="body" idx="1"/>
          </p:nvPr>
        </p:nvSpPr>
        <p:spPr>
          <a:xfrm>
            <a:off x="5436096" y="1152475"/>
            <a:ext cx="3396203" cy="341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2800" dirty="0" smtClean="0"/>
              <a:t>	meer dan alleen een veldje om te trappen en te schommelen….</a:t>
            </a:r>
          </a:p>
          <a:p>
            <a:endParaRPr lang="nl-N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Missie speeltuin ‘t Boartersplak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Wil een mooie, veilige maar ook uitdagende plek zijn voor kinderen (en ouderen) om te leren, te oefenen en te genieten van bewegen, sporten en omgaan met anderen.</a:t>
            </a:r>
          </a:p>
          <a:p>
            <a:endParaRPr lang="nl-NL" dirty="0" smtClean="0"/>
          </a:p>
          <a:p>
            <a:r>
              <a:rPr lang="nl-NL" dirty="0" smtClean="0"/>
              <a:t>Wil een mooie plek zijn voor dorpsgenoten om samen te genieten van en samen te werken aan leefbaarheid en sociale samenhang van de buurt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Samen spelen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Het is belangrijk dat kinderen onbezorgd buiten kunnen klimmen, glijden, bouwen en rennen.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Samen buiten spelen is noodzakelijk voor de fysieke, motorische als ook sociale ontwikkeling van kinderen.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Jong geleerd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Als kinderen zich motorisch ontwikkelen (</a:t>
            </a:r>
            <a:r>
              <a:rPr lang="nl-NL" dirty="0" err="1" smtClean="0"/>
              <a:t>Fundamental</a:t>
            </a:r>
            <a:r>
              <a:rPr lang="nl-NL" dirty="0" smtClean="0"/>
              <a:t> </a:t>
            </a:r>
            <a:r>
              <a:rPr lang="nl-NL" dirty="0" err="1" smtClean="0"/>
              <a:t>Movement</a:t>
            </a:r>
            <a:r>
              <a:rPr lang="nl-NL" dirty="0" smtClean="0"/>
              <a:t> </a:t>
            </a:r>
            <a:r>
              <a:rPr lang="nl-NL" dirty="0" err="1" smtClean="0"/>
              <a:t>Skills</a:t>
            </a:r>
            <a:r>
              <a:rPr lang="nl-NL" dirty="0" smtClean="0"/>
              <a:t>) krijgen zij de mogelijkheid keuzes te maken voor een actieve leefstijl </a:t>
            </a:r>
            <a:br>
              <a:rPr lang="nl-NL" dirty="0" smtClean="0"/>
            </a:br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“Een kind dat </a:t>
            </a:r>
            <a:r>
              <a:rPr lang="nl-NL" u="sng" dirty="0" smtClean="0"/>
              <a:t>niet</a:t>
            </a:r>
            <a:r>
              <a:rPr lang="nl-NL" dirty="0" smtClean="0"/>
              <a:t> in staat is een bal te vangen zal een andere keuze maken dan naar een softbalvereniging te gaan”</a:t>
            </a:r>
            <a:r>
              <a:rPr lang="nl-NL" sz="1300" dirty="0" smtClean="0"/>
              <a:t> (</a:t>
            </a:r>
            <a:r>
              <a:rPr lang="nl-NL" sz="1300" dirty="0" err="1" smtClean="0"/>
              <a:t>Stoden</a:t>
            </a:r>
            <a:r>
              <a:rPr lang="nl-NL" sz="1300" dirty="0" smtClean="0"/>
              <a:t>, 2009) </a:t>
            </a:r>
            <a:endParaRPr lang="nl-NL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Oud gedaan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De speeltuin verleidt ouderen tot contact met anderen en bewegen</a:t>
            </a:r>
          </a:p>
          <a:p>
            <a:pPr lvl="2"/>
            <a:r>
              <a:rPr lang="nl-NL" sz="1700" dirty="0" smtClean="0"/>
              <a:t>Jeu de </a:t>
            </a:r>
            <a:r>
              <a:rPr lang="nl-NL" sz="1700" dirty="0" err="1" smtClean="0"/>
              <a:t>boule</a:t>
            </a:r>
            <a:endParaRPr lang="nl-NL" sz="1700" dirty="0" smtClean="0"/>
          </a:p>
          <a:p>
            <a:pPr lvl="2"/>
            <a:r>
              <a:rPr lang="nl-NL" sz="1700" dirty="0" smtClean="0"/>
              <a:t>Wandelen</a:t>
            </a:r>
          </a:p>
          <a:p>
            <a:pPr lvl="2"/>
            <a:r>
              <a:rPr lang="nl-NL" sz="1700" dirty="0" smtClean="0"/>
              <a:t>Beweegapparaten</a:t>
            </a:r>
          </a:p>
          <a:p>
            <a:pPr lvl="2"/>
            <a:endParaRPr lang="nl-NL" sz="1700" dirty="0" smtClean="0"/>
          </a:p>
          <a:p>
            <a:pPr lvl="2">
              <a:buNone/>
            </a:pPr>
            <a:endParaRPr lang="nl-NL" sz="1700" dirty="0" smtClean="0"/>
          </a:p>
          <a:p>
            <a:pPr>
              <a:buNone/>
            </a:pPr>
            <a:endParaRPr lang="nl-N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Samen leven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De speeltuin is een leuke manier om meer mensen te leren kennen en meer betrokken te raken bij wat er in onze omgeving speelt.</a:t>
            </a:r>
          </a:p>
          <a:p>
            <a:endParaRPr lang="nl-NL" sz="2400" dirty="0" smtClean="0"/>
          </a:p>
          <a:p>
            <a:r>
              <a:rPr lang="nl-NL" sz="2400" dirty="0" smtClean="0"/>
              <a:t>Activiteiten geven de leefbaarheid van de buurt een extra impuls</a:t>
            </a:r>
          </a:p>
          <a:p>
            <a:pPr>
              <a:buNone/>
            </a:pPr>
            <a:endParaRPr lang="nl-N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Opwaartse spiraal…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11701" y="1152475"/>
            <a:ext cx="5916483" cy="3416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/>
              <a:t>	Meer activiteiten trekken meer buurtbewoners. </a:t>
            </a:r>
          </a:p>
          <a:p>
            <a:pPr>
              <a:buNone/>
            </a:pP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Meer betrokken buurtbewoners geeft meer vrijwilligers. </a:t>
            </a:r>
            <a:br>
              <a:rPr lang="nl-NL" dirty="0" smtClean="0"/>
            </a:br>
            <a:endParaRPr lang="nl-NL" dirty="0" smtClean="0"/>
          </a:p>
          <a:p>
            <a:pPr>
              <a:buNone/>
            </a:pPr>
            <a:r>
              <a:rPr lang="nl-NL" dirty="0" smtClean="0"/>
              <a:t>	Meer vrijwilligers geeft meer activiteiten……..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168" y="843558"/>
            <a:ext cx="2466299" cy="3662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el">
  <a:themeElements>
    <a:clrScheme name="Civie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e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4122</TotalTime>
  <Words>462</Words>
  <Application>Microsoft Office PowerPoint</Application>
  <PresentationFormat>Diavoorstelling (16:9)</PresentationFormat>
  <Paragraphs>96</Paragraphs>
  <Slides>20</Slides>
  <Notes>0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2" baseType="lpstr">
      <vt:lpstr>Civiel</vt:lpstr>
      <vt:lpstr>Microsoft Office Excel-werkblad</vt:lpstr>
      <vt:lpstr>ProjectPlan</vt:lpstr>
      <vt:lpstr>Noodzaak tot vernieuwing</vt:lpstr>
      <vt:lpstr>Visie speeltuin ‘t Boartersplak</vt:lpstr>
      <vt:lpstr>Missie speeltuin ‘t Boartersplak</vt:lpstr>
      <vt:lpstr>Samen spelen</vt:lpstr>
      <vt:lpstr>Jong geleerd</vt:lpstr>
      <vt:lpstr>Oud gedaan</vt:lpstr>
      <vt:lpstr>Samen leven</vt:lpstr>
      <vt:lpstr>Opwaartse spiraal…</vt:lpstr>
      <vt:lpstr>Speeltuin en beperkingen</vt:lpstr>
      <vt:lpstr>De speeltuin van Morgen</vt:lpstr>
      <vt:lpstr>Stakeholders</vt:lpstr>
      <vt:lpstr>Concept Speeltuin van Morgen</vt:lpstr>
      <vt:lpstr>Aanleg verhard pad</vt:lpstr>
      <vt:lpstr>Projectplan Aanleg betonpad</vt:lpstr>
      <vt:lpstr>Werkzaamheden</vt:lpstr>
      <vt:lpstr>Keuze voor beton</vt:lpstr>
      <vt:lpstr>Provincie Fryslân – Iepen Mienskip Fûns</vt:lpstr>
      <vt:lpstr>ProjectOrganisatie</vt:lpstr>
      <vt:lpstr>Begroting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ProjectPlan Speeltuin van Morgen</dc:title>
  <dc:creator>AijeKlaren</dc:creator>
  <cp:lastModifiedBy>AijeKlaren</cp:lastModifiedBy>
  <cp:revision>214</cp:revision>
  <dcterms:modified xsi:type="dcterms:W3CDTF">2016-09-21T11:29:34Z</dcterms:modified>
  <cp:contentStatus>concept</cp:contentStatus>
</cp:coreProperties>
</file>